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2" r:id="rId4"/>
    <p:sldId id="258" r:id="rId5"/>
    <p:sldId id="260" r:id="rId6"/>
    <p:sldId id="264" r:id="rId7"/>
    <p:sldId id="263" r:id="rId8"/>
    <p:sldId id="266" r:id="rId9"/>
    <p:sldId id="265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4" r:id="rId21"/>
    <p:sldId id="283" r:id="rId22"/>
    <p:sldId id="280" r:id="rId23"/>
    <p:sldId id="281" r:id="rId24"/>
    <p:sldId id="269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61A77-D61C-4B95-A629-85E581EB579B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3502F-EBCB-4817-A9DC-A6CD776E9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3502F-EBCB-4817-A9DC-A6CD776E912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279B-13BF-4A30-A7B6-669EEB0E3998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8C6A-4EDD-466E-9C9C-776D312A32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279B-13BF-4A30-A7B6-669EEB0E3998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8C6A-4EDD-466E-9C9C-776D312A32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279B-13BF-4A30-A7B6-669EEB0E3998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8C6A-4EDD-466E-9C9C-776D312A32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50376-8D6E-402A-A900-0AF10BA4A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AC673-FED4-4751-AEC6-646069184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82C47-C262-4460-B215-39A91B2E4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279B-13BF-4A30-A7B6-669EEB0E3998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8C6A-4EDD-466E-9C9C-776D312A32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279B-13BF-4A30-A7B6-669EEB0E3998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8C6A-4EDD-466E-9C9C-776D312A32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279B-13BF-4A30-A7B6-669EEB0E3998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8C6A-4EDD-466E-9C9C-776D312A32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279B-13BF-4A30-A7B6-669EEB0E3998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8C6A-4EDD-466E-9C9C-776D312A32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279B-13BF-4A30-A7B6-669EEB0E3998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8C6A-4EDD-466E-9C9C-776D312A32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279B-13BF-4A30-A7B6-669EEB0E3998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8C6A-4EDD-466E-9C9C-776D312A32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279B-13BF-4A30-A7B6-669EEB0E3998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8C6A-4EDD-466E-9C9C-776D312A32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279B-13BF-4A30-A7B6-669EEB0E3998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8C6A-4EDD-466E-9C9C-776D312A32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3279B-13BF-4A30-A7B6-669EEB0E3998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58C6A-4EDD-466E-9C9C-776D312A32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jpeg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slamdunk.ru/others/pravila/firs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5957928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/>
              <a:t>                         </a:t>
            </a:r>
            <a:br>
              <a:rPr lang="ru-RU" b="1" dirty="0" smtClean="0"/>
            </a:br>
            <a:r>
              <a:rPr lang="ru-RU" b="1" dirty="0" smtClean="0"/>
              <a:t>Джеймс </a:t>
            </a:r>
            <a:r>
              <a:rPr lang="ru-RU" b="1" dirty="0" err="1" smtClean="0"/>
              <a:t>Не́йсмит</a:t>
            </a:r>
            <a:r>
              <a:rPr lang="ru-RU" dirty="0" smtClean="0"/>
              <a:t>-                      тренер и новатор, преподаватель </a:t>
            </a:r>
            <a:r>
              <a:rPr lang="ru-RU" dirty="0"/>
              <a:t>школы в США</a:t>
            </a:r>
            <a:r>
              <a:rPr lang="ru-RU" dirty="0" smtClean="0"/>
              <a:t>, </a:t>
            </a:r>
            <a:r>
              <a:rPr lang="ru-RU" dirty="0"/>
              <a:t>создатель игры с мячом в </a:t>
            </a:r>
            <a:r>
              <a:rPr lang="ru-RU" dirty="0" smtClean="0"/>
              <a:t>зале.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://usasports.ru/wp-content/uploads/2012/03/JamesNaismith-e1332935105519-300x2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335758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8926" y="164305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785918" y="285728"/>
            <a:ext cx="5500726" cy="1033272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Техника   игры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1643050"/>
            <a:ext cx="3071834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Техника </a:t>
            </a:r>
            <a:r>
              <a:rPr lang="ru-RU" sz="2400" b="1" dirty="0" smtClean="0">
                <a:solidFill>
                  <a:srgbClr val="C00000"/>
                </a:solidFill>
              </a:rPr>
              <a:t>нападения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43570" y="1643050"/>
            <a:ext cx="3071834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Техника </a:t>
            </a:r>
            <a:r>
              <a:rPr lang="ru-RU" sz="2400" b="1" dirty="0" smtClean="0">
                <a:solidFill>
                  <a:srgbClr val="C00000"/>
                </a:solidFill>
              </a:rPr>
              <a:t>защиты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cxnSp>
        <p:nvCxnSpPr>
          <p:cNvPr id="13" name="Прямая со стрелкой 12"/>
          <p:cNvCxnSpPr>
            <a:endCxn id="9" idx="0"/>
          </p:cNvCxnSpPr>
          <p:nvPr/>
        </p:nvCxnSpPr>
        <p:spPr>
          <a:xfrm>
            <a:off x="6429388" y="1214422"/>
            <a:ext cx="750099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8" idx="0"/>
          </p:cNvCxnSpPr>
          <p:nvPr/>
        </p:nvCxnSpPr>
        <p:spPr>
          <a:xfrm rot="10800000" flipV="1">
            <a:off x="1893076" y="1214422"/>
            <a:ext cx="1035885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араллелограмм 40"/>
          <p:cNvSpPr/>
          <p:nvPr/>
        </p:nvSpPr>
        <p:spPr>
          <a:xfrm>
            <a:off x="142844" y="2500306"/>
            <a:ext cx="1714512" cy="1214446"/>
          </a:xfrm>
          <a:prstGeom prst="parallelogra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Передви</a:t>
            </a:r>
          </a:p>
          <a:p>
            <a:pPr algn="ctr"/>
            <a:r>
              <a:rPr lang="ru-RU" dirty="0" smtClean="0"/>
              <a:t>жения</a:t>
            </a:r>
            <a:endParaRPr lang="ru-RU" dirty="0"/>
          </a:p>
        </p:txBody>
      </p:sp>
      <p:sp>
        <p:nvSpPr>
          <p:cNvPr id="42" name="Параллелограмм 41"/>
          <p:cNvSpPr/>
          <p:nvPr/>
        </p:nvSpPr>
        <p:spPr>
          <a:xfrm>
            <a:off x="1714480" y="2500306"/>
            <a:ext cx="1714512" cy="1214446"/>
          </a:xfrm>
          <a:prstGeom prst="parallelogra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Владение мячом</a:t>
            </a:r>
            <a:endParaRPr lang="ru-RU" dirty="0"/>
          </a:p>
        </p:txBody>
      </p:sp>
      <p:sp>
        <p:nvSpPr>
          <p:cNvPr id="43" name="Параллелограмм 42"/>
          <p:cNvSpPr/>
          <p:nvPr/>
        </p:nvSpPr>
        <p:spPr>
          <a:xfrm>
            <a:off x="5572132" y="2428868"/>
            <a:ext cx="1714512" cy="1285884"/>
          </a:xfrm>
          <a:prstGeom prst="parallelogra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Передви</a:t>
            </a:r>
          </a:p>
          <a:p>
            <a:pPr algn="ctr"/>
            <a:r>
              <a:rPr lang="ru-RU" dirty="0" smtClean="0"/>
              <a:t>жения</a:t>
            </a:r>
            <a:endParaRPr lang="ru-RU" dirty="0"/>
          </a:p>
        </p:txBody>
      </p:sp>
      <p:sp>
        <p:nvSpPr>
          <p:cNvPr id="44" name="Параллелограмм 43"/>
          <p:cNvSpPr/>
          <p:nvPr/>
        </p:nvSpPr>
        <p:spPr>
          <a:xfrm>
            <a:off x="7072330" y="2428868"/>
            <a:ext cx="1928826" cy="1285884"/>
          </a:xfrm>
          <a:prstGeom prst="parallelogra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Овладение мячом и противо</a:t>
            </a:r>
          </a:p>
          <a:p>
            <a:pPr algn="ctr"/>
            <a:r>
              <a:rPr lang="ru-RU" dirty="0" smtClean="0"/>
              <a:t>дейсвия</a:t>
            </a:r>
            <a:endParaRPr lang="ru-RU" dirty="0"/>
          </a:p>
        </p:txBody>
      </p:sp>
      <p:cxnSp>
        <p:nvCxnSpPr>
          <p:cNvPr id="46" name="Прямая со стрелкой 45"/>
          <p:cNvCxnSpPr>
            <a:stCxn id="8" idx="2"/>
            <a:endCxn id="41" idx="1"/>
          </p:cNvCxnSpPr>
          <p:nvPr/>
        </p:nvCxnSpPr>
        <p:spPr>
          <a:xfrm rot="5400000">
            <a:off x="1343896" y="1951127"/>
            <a:ext cx="357190" cy="7411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8" idx="2"/>
            <a:endCxn id="42" idx="1"/>
          </p:cNvCxnSpPr>
          <p:nvPr/>
        </p:nvCxnSpPr>
        <p:spPr>
          <a:xfrm rot="16200000" flipH="1">
            <a:off x="2129713" y="1906477"/>
            <a:ext cx="357190" cy="8304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9" idx="2"/>
            <a:endCxn id="43" idx="1"/>
          </p:cNvCxnSpPr>
          <p:nvPr/>
        </p:nvCxnSpPr>
        <p:spPr>
          <a:xfrm rot="5400000">
            <a:off x="6741930" y="1991311"/>
            <a:ext cx="285752" cy="589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9" idx="2"/>
            <a:endCxn id="44" idx="1"/>
          </p:cNvCxnSpPr>
          <p:nvPr/>
        </p:nvCxnSpPr>
        <p:spPr>
          <a:xfrm rot="16200000" flipH="1">
            <a:off x="7545607" y="1776996"/>
            <a:ext cx="285752" cy="10179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357158" y="4000504"/>
            <a:ext cx="1500198" cy="19288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2000" b="1" dirty="0" smtClean="0"/>
              <a:t>- Ходьба</a:t>
            </a:r>
          </a:p>
          <a:p>
            <a:r>
              <a:rPr lang="ru-RU" sz="2000" b="1" dirty="0" smtClean="0"/>
              <a:t>- Бег</a:t>
            </a:r>
          </a:p>
          <a:p>
            <a:r>
              <a:rPr lang="ru-RU" sz="2000" b="1" dirty="0" smtClean="0"/>
              <a:t>- Прыжки</a:t>
            </a:r>
          </a:p>
          <a:p>
            <a:r>
              <a:rPr lang="ru-RU" sz="2000" b="1" dirty="0" smtClean="0"/>
              <a:t>- Остановки</a:t>
            </a:r>
          </a:p>
          <a:p>
            <a:r>
              <a:rPr lang="ru-RU" sz="2000" b="1" dirty="0" smtClean="0"/>
              <a:t>- Повороты</a:t>
            </a:r>
            <a:endParaRPr lang="ru-RU" sz="2000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071670" y="4000504"/>
            <a:ext cx="1414466" cy="19288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b="1" dirty="0" smtClean="0"/>
              <a:t>- </a:t>
            </a:r>
            <a:r>
              <a:rPr lang="ru-RU" sz="2000" b="1" dirty="0" smtClean="0"/>
              <a:t>Ловля</a:t>
            </a:r>
          </a:p>
          <a:p>
            <a:r>
              <a:rPr lang="ru-RU" sz="2000" b="1" dirty="0" smtClean="0"/>
              <a:t>- Передачи</a:t>
            </a:r>
          </a:p>
          <a:p>
            <a:r>
              <a:rPr lang="ru-RU" sz="2000" b="1" dirty="0" smtClean="0"/>
              <a:t>- Броски</a:t>
            </a:r>
          </a:p>
          <a:p>
            <a:r>
              <a:rPr lang="ru-RU" sz="2000" b="1" dirty="0" smtClean="0"/>
              <a:t>- Ведение</a:t>
            </a:r>
            <a:endParaRPr lang="ru-RU" sz="2000" b="1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5286380" y="4000504"/>
            <a:ext cx="1485904" cy="19288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-</a:t>
            </a:r>
            <a:r>
              <a:rPr lang="ru-RU" sz="2000" b="1" dirty="0" smtClean="0"/>
              <a:t>Стойка</a:t>
            </a:r>
          </a:p>
          <a:p>
            <a:pPr>
              <a:buFontTx/>
              <a:buChar char="-"/>
            </a:pPr>
            <a:r>
              <a:rPr lang="ru-RU" sz="2000" b="1" dirty="0" smtClean="0"/>
              <a:t> Ходьба</a:t>
            </a:r>
          </a:p>
          <a:p>
            <a:pPr>
              <a:buFontTx/>
              <a:buChar char="-"/>
            </a:pPr>
            <a:r>
              <a:rPr lang="ru-RU" sz="2000" b="1" dirty="0" smtClean="0"/>
              <a:t> Бег</a:t>
            </a:r>
          </a:p>
          <a:p>
            <a:pPr>
              <a:buFontTx/>
              <a:buChar char="-"/>
            </a:pPr>
            <a:r>
              <a:rPr lang="ru-RU" sz="2000" b="1" dirty="0" smtClean="0"/>
              <a:t>Остановки</a:t>
            </a:r>
          </a:p>
          <a:p>
            <a:pPr>
              <a:buFontTx/>
              <a:buChar char="-"/>
            </a:pPr>
            <a:r>
              <a:rPr lang="ru-RU" sz="2000" b="1" dirty="0" smtClean="0"/>
              <a:t> Прыжки</a:t>
            </a:r>
          </a:p>
          <a:p>
            <a:r>
              <a:rPr lang="ru-RU" sz="2000" b="1" dirty="0" smtClean="0"/>
              <a:t>- Повороты</a:t>
            </a:r>
            <a:endParaRPr lang="ru-RU" sz="2000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7072330" y="4000504"/>
            <a:ext cx="1714512" cy="19288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b="1" dirty="0" smtClean="0"/>
              <a:t>Выбивание</a:t>
            </a:r>
          </a:p>
          <a:p>
            <a:r>
              <a:rPr lang="ru-RU" b="1" dirty="0" smtClean="0"/>
              <a:t>Отбивание</a:t>
            </a:r>
          </a:p>
          <a:p>
            <a:r>
              <a:rPr lang="ru-RU" b="1" dirty="0" smtClean="0"/>
              <a:t>Накрывание Перехват Выравнивание</a:t>
            </a:r>
          </a:p>
          <a:p>
            <a:r>
              <a:rPr lang="ru-RU" b="1" dirty="0" smtClean="0"/>
              <a:t>Взятие отскока</a:t>
            </a:r>
            <a:endParaRPr lang="ru-RU" b="1" dirty="0"/>
          </a:p>
        </p:txBody>
      </p:sp>
      <p:sp>
        <p:nvSpPr>
          <p:cNvPr id="69" name="Стрелка вниз 68"/>
          <p:cNvSpPr/>
          <p:nvPr/>
        </p:nvSpPr>
        <p:spPr>
          <a:xfrm>
            <a:off x="857224" y="3714752"/>
            <a:ext cx="7143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трелка вниз 70"/>
          <p:cNvSpPr/>
          <p:nvPr/>
        </p:nvSpPr>
        <p:spPr>
          <a:xfrm>
            <a:off x="2500298" y="3714752"/>
            <a:ext cx="7143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трелка вниз 71"/>
          <p:cNvSpPr/>
          <p:nvPr/>
        </p:nvSpPr>
        <p:spPr>
          <a:xfrm>
            <a:off x="6143636" y="3714752"/>
            <a:ext cx="45719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трелка вниз 73"/>
          <p:cNvSpPr/>
          <p:nvPr/>
        </p:nvSpPr>
        <p:spPr>
          <a:xfrm>
            <a:off x="7786710" y="3714752"/>
            <a:ext cx="7143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6" name="Рисунок 75" descr="http://www.usd314.k12.ks.us/comWeb/AUDREY/bball/balspin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500174"/>
            <a:ext cx="1901190" cy="260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 descr="http://caricatura.ru/parad/kivokurtsev/pic/298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714752"/>
            <a:ext cx="228601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928926" y="164305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785918" y="285728"/>
            <a:ext cx="5500726" cy="1033272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Тактика   игры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1643050"/>
            <a:ext cx="3071834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Тактика </a:t>
            </a:r>
            <a:r>
              <a:rPr lang="ru-RU" sz="2400" b="1" dirty="0" smtClean="0">
                <a:solidFill>
                  <a:srgbClr val="C00000"/>
                </a:solidFill>
              </a:rPr>
              <a:t>нападения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00694" y="1643050"/>
            <a:ext cx="3214710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Тактика </a:t>
            </a:r>
            <a:r>
              <a:rPr lang="ru-RU" sz="2400" b="1" dirty="0" smtClean="0">
                <a:solidFill>
                  <a:srgbClr val="C00000"/>
                </a:solidFill>
              </a:rPr>
              <a:t>защиты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cxnSp>
        <p:nvCxnSpPr>
          <p:cNvPr id="46" name="Прямая со стрелкой 45"/>
          <p:cNvCxnSpPr>
            <a:endCxn id="29" idx="0"/>
          </p:cNvCxnSpPr>
          <p:nvPr/>
        </p:nvCxnSpPr>
        <p:spPr>
          <a:xfrm rot="5400000">
            <a:off x="1303712" y="2160976"/>
            <a:ext cx="285752" cy="2500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2143110" y="2143118"/>
            <a:ext cx="928692" cy="7858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endCxn id="49" idx="0"/>
          </p:cNvCxnSpPr>
          <p:nvPr/>
        </p:nvCxnSpPr>
        <p:spPr>
          <a:xfrm rot="10800000" flipV="1">
            <a:off x="5679289" y="2143116"/>
            <a:ext cx="678662" cy="2857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16200000" flipH="1">
            <a:off x="6643701" y="2214555"/>
            <a:ext cx="785818" cy="6429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142844" y="2428868"/>
            <a:ext cx="2357454" cy="7143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</a:rPr>
              <a:t>Индивидуальные действия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71604" y="2928934"/>
            <a:ext cx="2357454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</a:rPr>
              <a:t>           Групповые действия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643174" y="3591878"/>
            <a:ext cx="2119136" cy="7143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Командные действия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2214546" y="1214422"/>
            <a:ext cx="7143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6715140" y="1214422"/>
            <a:ext cx="7143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3143240" y="2143116"/>
            <a:ext cx="1500198" cy="14287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кругленный прямоугольник 48"/>
          <p:cNvSpPr/>
          <p:nvPr/>
        </p:nvSpPr>
        <p:spPr>
          <a:xfrm>
            <a:off x="4500562" y="2428868"/>
            <a:ext cx="2357454" cy="7143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</a:rPr>
              <a:t>Индивидуальные действия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643570" y="2928934"/>
            <a:ext cx="2357454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</a:rPr>
              <a:t>           Групповые действия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786578" y="3571876"/>
            <a:ext cx="2119136" cy="7143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Командные действия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 rot="16200000" flipH="1">
            <a:off x="7358082" y="2285992"/>
            <a:ext cx="1428760" cy="1143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81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68313" y="404813"/>
            <a:ext cx="8229600" cy="16557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i="1" dirty="0" smtClean="0">
                <a:solidFill>
                  <a:srgbClr val="00B050"/>
                </a:solidFill>
                <a:latin typeface="Arial" charset="0"/>
              </a:rPr>
              <a:t>П</a:t>
            </a:r>
            <a:r>
              <a:rPr lang="ru-RU" sz="3600" b="1" i="1" dirty="0" smtClean="0">
                <a:solidFill>
                  <a:srgbClr val="00B050"/>
                </a:solidFill>
                <a:effectLst/>
                <a:latin typeface="Arial" charset="0"/>
              </a:rPr>
              <a:t>ередвижение баскетболиста</a:t>
            </a:r>
            <a:r>
              <a:rPr lang="ru-RU" sz="3600" i="1" dirty="0" smtClean="0">
                <a:solidFill>
                  <a:srgbClr val="00B050"/>
                </a:solidFill>
                <a:effectLst/>
                <a:latin typeface="Arial" charset="0"/>
              </a:rPr>
              <a:t/>
            </a:r>
            <a:br>
              <a:rPr lang="ru-RU" sz="3600" i="1" dirty="0" smtClean="0">
                <a:solidFill>
                  <a:srgbClr val="00B050"/>
                </a:solidFill>
                <a:effectLst/>
                <a:latin typeface="Arial" charset="0"/>
              </a:rPr>
            </a:br>
            <a:r>
              <a:rPr lang="ru-RU" sz="2400" i="1" dirty="0" smtClean="0">
                <a:solidFill>
                  <a:srgbClr val="00B050"/>
                </a:solidFill>
                <a:effectLst/>
                <a:latin typeface="Arial" charset="0"/>
              </a:rPr>
              <a:t>Важный фактор для достижения успеха – умение изменять скорость передвижения</a:t>
            </a:r>
            <a:r>
              <a:rPr lang="ru-RU" sz="2800" i="1" dirty="0" smtClean="0">
                <a:solidFill>
                  <a:srgbClr val="00FFFF"/>
                </a:solidFill>
                <a:effectLst/>
                <a:latin typeface="Arial" charset="0"/>
              </a:rPr>
              <a:t/>
            </a:r>
            <a:br>
              <a:rPr lang="ru-RU" sz="2800" i="1" dirty="0" smtClean="0">
                <a:solidFill>
                  <a:srgbClr val="00FFFF"/>
                </a:solidFill>
                <a:effectLst/>
                <a:latin typeface="Arial" charset="0"/>
              </a:rPr>
            </a:br>
            <a:endParaRPr lang="ru-RU" sz="2800" i="1" dirty="0" smtClean="0">
              <a:solidFill>
                <a:srgbClr val="00FFFF"/>
              </a:solidFill>
              <a:effectLst/>
              <a:latin typeface="Arial" charset="0"/>
            </a:endParaRPr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472" y="1628775"/>
            <a:ext cx="4216428" cy="48244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ru-RU" sz="500" b="1" i="1" dirty="0" smtClean="0">
                <a:solidFill>
                  <a:srgbClr val="00FFFF"/>
                </a:solidFill>
                <a:latin typeface="Bookman Old Style" pitchFamily="18" charset="0"/>
              </a:rPr>
              <a:t>   </a:t>
            </a:r>
            <a:endParaRPr lang="ru-RU" sz="500" b="1" i="1" dirty="0" smtClean="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v"/>
              <a:defRPr/>
            </a:pPr>
            <a:endParaRPr lang="ru-RU" sz="500" dirty="0" smtClean="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effectLst/>
                <a:latin typeface="Arial" charset="0"/>
              </a:rPr>
              <a:t>Шагом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effectLst/>
                <a:latin typeface="Arial" charset="0"/>
              </a:rPr>
              <a:t>Бегом: 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ru-RU" sz="2400" dirty="0" smtClean="0">
                <a:effectLst/>
                <a:latin typeface="Arial" charset="0"/>
              </a:rPr>
              <a:t>    спринтерский бег (вперед лицом и спиной, в боковом направлении)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ru-RU" sz="2400" dirty="0" smtClean="0">
                <a:effectLst/>
                <a:latin typeface="Arial" charset="0"/>
              </a:rPr>
              <a:t>    приставными шагами (вперед, назад, боком)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effectLst/>
                <a:latin typeface="Arial" charset="0"/>
              </a:rPr>
              <a:t>Прыжками: толчком одной и двумя ногами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effectLst/>
                <a:latin typeface="Arial" charset="0"/>
              </a:rPr>
              <a:t>Остановки: шагом и прыжком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effectLst/>
                <a:latin typeface="Arial" charset="0"/>
              </a:rPr>
              <a:t>Повороты (пивотирование)</a:t>
            </a:r>
          </a:p>
        </p:txBody>
      </p:sp>
      <p:pic>
        <p:nvPicPr>
          <p:cNvPr id="715811" name="Picture 35" descr="фото (баск) 093">
            <a:hlinkClick r:id="rId2" action="ppaction://hlinksldjump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1773238"/>
            <a:ext cx="3860800" cy="4679950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5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5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1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1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1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1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1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1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1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1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781" grpId="0" autoUpdateAnimBg="0"/>
      <p:bldP spid="715779" grpId="0" build="p" autoUpdateAnimBg="0" advAuto="2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6414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err="1" smtClean="0">
                <a:solidFill>
                  <a:schemeClr val="tx1"/>
                </a:solidFill>
                <a:effectLst/>
                <a:latin typeface="Arial" charset="0"/>
              </a:rPr>
              <a:t>Пивотирование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/>
              <a:t>– </a:t>
            </a:r>
            <a:r>
              <a:rPr lang="ru-RU" sz="2800" b="1" i="1" dirty="0" smtClean="0">
                <a:solidFill>
                  <a:srgbClr val="00B050"/>
                </a:solidFill>
                <a:effectLst/>
                <a:latin typeface="Arial" charset="0"/>
              </a:rPr>
              <a:t>прием, при котором, стоя на одной осевой ноге  и переступая другой, игрок меняет направление</a:t>
            </a:r>
          </a:p>
        </p:txBody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71678"/>
            <a:ext cx="4679950" cy="4094172"/>
          </a:xfrm>
        </p:spPr>
        <p:txBody>
          <a:bodyPr/>
          <a:lstStyle/>
          <a:p>
            <a:pPr eaLnBrk="1" hangingPunct="1">
              <a:buClr>
                <a:srgbClr val="00FFFF"/>
              </a:buClr>
              <a:buFont typeface="Wingdings" pitchFamily="2" charset="2"/>
              <a:buNone/>
              <a:defRPr/>
            </a:pPr>
            <a:r>
              <a:rPr lang="ru-RU" sz="3600" b="1" i="1" dirty="0" smtClean="0">
                <a:latin typeface="Bookman Old Style" pitchFamily="18" charset="0"/>
              </a:rPr>
              <a:t>Разновидности:</a:t>
            </a:r>
          </a:p>
          <a:p>
            <a:pPr eaLnBrk="1" hangingPunct="1">
              <a:buClr>
                <a:srgbClr val="00FFFF"/>
              </a:buClr>
              <a:buFont typeface="Wingdings" pitchFamily="2" charset="2"/>
              <a:buChar char="§"/>
              <a:defRPr/>
            </a:pPr>
            <a:r>
              <a:rPr lang="ru-RU" sz="2800" b="1" i="1" dirty="0" smtClean="0">
                <a:effectLst/>
                <a:latin typeface="Arial" charset="0"/>
              </a:rPr>
              <a:t>Передний пивот</a:t>
            </a:r>
          </a:p>
          <a:p>
            <a:pPr eaLnBrk="1" hangingPunct="1">
              <a:buClr>
                <a:srgbClr val="00FFFF"/>
              </a:buClr>
              <a:buFont typeface="Wingdings" pitchFamily="2" charset="2"/>
              <a:buChar char="§"/>
              <a:defRPr/>
            </a:pPr>
            <a:r>
              <a:rPr lang="ru-RU" sz="2800" b="1" i="1" dirty="0" smtClean="0">
                <a:effectLst/>
                <a:latin typeface="Arial" charset="0"/>
              </a:rPr>
              <a:t>Стационарный пивот</a:t>
            </a:r>
          </a:p>
          <a:p>
            <a:pPr eaLnBrk="1" hangingPunct="1">
              <a:buClr>
                <a:srgbClr val="00FFFF"/>
              </a:buClr>
              <a:buFont typeface="Wingdings" pitchFamily="2" charset="2"/>
              <a:buChar char="§"/>
              <a:defRPr/>
            </a:pPr>
            <a:r>
              <a:rPr lang="ru-RU" sz="2800" b="1" i="1" dirty="0" err="1" smtClean="0">
                <a:effectLst/>
                <a:latin typeface="Arial" charset="0"/>
              </a:rPr>
              <a:t>Пивот</a:t>
            </a:r>
            <a:r>
              <a:rPr lang="ru-RU" sz="2800" b="1" i="1" dirty="0" smtClean="0">
                <a:effectLst/>
                <a:latin typeface="Arial" charset="0"/>
              </a:rPr>
              <a:t> у боковой </a:t>
            </a:r>
          </a:p>
          <a:p>
            <a:pPr eaLnBrk="1" hangingPunct="1">
              <a:buClr>
                <a:srgbClr val="00FFFF"/>
              </a:buClr>
              <a:buFont typeface="Wingdings" pitchFamily="2" charset="2"/>
              <a:buNone/>
              <a:defRPr/>
            </a:pPr>
            <a:r>
              <a:rPr lang="ru-RU" sz="2800" b="1" i="1" dirty="0" smtClean="0">
                <a:effectLst/>
                <a:latin typeface="Arial" charset="0"/>
              </a:rPr>
              <a:t>   линии</a:t>
            </a:r>
          </a:p>
          <a:p>
            <a:pPr eaLnBrk="1" hangingPunct="1">
              <a:buClr>
                <a:srgbClr val="00FFFF"/>
              </a:buClr>
              <a:buFont typeface="Wingdings" pitchFamily="2" charset="2"/>
              <a:buChar char="§"/>
              <a:defRPr/>
            </a:pPr>
            <a:r>
              <a:rPr lang="ru-RU" sz="2800" b="1" i="1" dirty="0" smtClean="0">
                <a:effectLst/>
                <a:latin typeface="Arial" charset="0"/>
              </a:rPr>
              <a:t>Обратный пивот</a:t>
            </a:r>
          </a:p>
          <a:p>
            <a:pPr eaLnBrk="1" hangingPunct="1">
              <a:buClr>
                <a:srgbClr val="00FFFF"/>
              </a:buClr>
              <a:buFont typeface="Wingdings" pitchFamily="2" charset="2"/>
              <a:buChar char="§"/>
              <a:defRPr/>
            </a:pPr>
            <a:r>
              <a:rPr lang="ru-RU" sz="2800" b="1" i="1" dirty="0" smtClean="0">
                <a:effectLst/>
                <a:latin typeface="Arial" charset="0"/>
              </a:rPr>
              <a:t>Качающийся пивот</a:t>
            </a:r>
          </a:p>
        </p:txBody>
      </p:sp>
      <p:pic>
        <p:nvPicPr>
          <p:cNvPr id="746505" name="Picture 9" descr="фото (баск) 1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9688" y="2060575"/>
            <a:ext cx="3741737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6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6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4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4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4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4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4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4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4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6498" grpId="0" autoUpdateAnimBg="0"/>
      <p:bldP spid="746499" grpId="0" build="p" autoUpdateAnimBg="0" advAuto="2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7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B050"/>
                </a:solidFill>
                <a:effectLst/>
                <a:latin typeface="Arial" charset="0"/>
              </a:rPr>
              <a:t>Финт</a:t>
            </a:r>
            <a:r>
              <a:rPr lang="ru-RU" sz="3200" b="1" i="1" dirty="0" smtClean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</a:rPr>
              <a:t>– </a:t>
            </a:r>
            <a:r>
              <a:rPr lang="ru-RU" sz="3200" b="1" i="1" dirty="0" smtClean="0">
                <a:solidFill>
                  <a:srgbClr val="00B050"/>
                </a:solidFill>
                <a:effectLst/>
                <a:latin typeface="Arial" charset="0"/>
              </a:rPr>
              <a:t>прием, с помощью которого игрок старается скрыть свои основные действия от противника</a:t>
            </a:r>
          </a:p>
        </p:txBody>
      </p:sp>
      <p:sp>
        <p:nvSpPr>
          <p:cNvPr id="10243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1857364"/>
            <a:ext cx="3000396" cy="424815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3200" b="1" dirty="0" smtClean="0">
                <a:effectLst/>
                <a:latin typeface="Arial" charset="0"/>
              </a:rPr>
              <a:t>Финты без мяча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200" b="1" dirty="0" smtClean="0">
                <a:effectLst/>
                <a:latin typeface="Arial" charset="0"/>
              </a:rPr>
              <a:t>  выполняются</a:t>
            </a:r>
            <a:endParaRPr lang="ru-RU" b="1" dirty="0" smtClean="0">
              <a:effectLst/>
              <a:latin typeface="Arial" charset="0"/>
            </a:endParaRPr>
          </a:p>
          <a:p>
            <a:pPr eaLnBrk="1" hangingPunct="1">
              <a:buClr>
                <a:srgbClr val="66FFFF"/>
              </a:buClr>
              <a:buFont typeface="Wingdings" pitchFamily="2" charset="2"/>
              <a:buChar char="§"/>
            </a:pPr>
            <a:r>
              <a:rPr lang="ru-RU" b="1" i="1" dirty="0" smtClean="0">
                <a:effectLst/>
                <a:latin typeface="Bookman Old Style" pitchFamily="18" charset="0"/>
              </a:rPr>
              <a:t>на рывок                               </a:t>
            </a:r>
          </a:p>
          <a:p>
            <a:pPr eaLnBrk="1" hangingPunct="1">
              <a:buClr>
                <a:srgbClr val="66FFFF"/>
              </a:buClr>
              <a:buFont typeface="Wingdings" pitchFamily="2" charset="2"/>
              <a:buChar char="§"/>
            </a:pPr>
            <a:r>
              <a:rPr lang="ru-RU" b="1" i="1" dirty="0" smtClean="0">
                <a:effectLst/>
                <a:latin typeface="Bookman Old Style" pitchFamily="18" charset="0"/>
              </a:rPr>
              <a:t>на поворот </a:t>
            </a:r>
          </a:p>
          <a:p>
            <a:pPr eaLnBrk="1" hangingPunct="1">
              <a:buClr>
                <a:srgbClr val="66FFFF"/>
              </a:buClr>
              <a:buFont typeface="Wingdings" pitchFamily="2" charset="2"/>
              <a:buChar char="§"/>
            </a:pPr>
            <a:r>
              <a:rPr lang="ru-RU" b="1" i="1" dirty="0" smtClean="0">
                <a:effectLst/>
                <a:latin typeface="Bookman Old Style" pitchFamily="18" charset="0"/>
              </a:rPr>
              <a:t>на передвижение</a:t>
            </a:r>
          </a:p>
          <a:p>
            <a:pPr eaLnBrk="1" hangingPunct="1">
              <a:buClr>
                <a:srgbClr val="66FFFF"/>
              </a:buClr>
              <a:buFont typeface="Wingdings" pitchFamily="2" charset="2"/>
              <a:buChar char="§"/>
            </a:pPr>
            <a:r>
              <a:rPr lang="ru-RU" b="1" i="1" dirty="0" smtClean="0">
                <a:effectLst/>
                <a:latin typeface="Bookman Old Style" pitchFamily="18" charset="0"/>
              </a:rPr>
              <a:t>на ловлю</a:t>
            </a:r>
          </a:p>
          <a:p>
            <a:pPr eaLnBrk="1" hangingPunct="1">
              <a:buClr>
                <a:srgbClr val="66FFFF"/>
              </a:buClr>
              <a:buFont typeface="Wingdings" pitchFamily="2" charset="2"/>
              <a:buChar char="§"/>
            </a:pPr>
            <a:r>
              <a:rPr lang="ru-RU" b="1" i="1" dirty="0" smtClean="0">
                <a:effectLst/>
                <a:latin typeface="Bookman Old Style" pitchFamily="18" charset="0"/>
              </a:rPr>
              <a:t>на заслон</a:t>
            </a:r>
            <a:endParaRPr lang="ru-RU" sz="3200" b="1" i="1" dirty="0" smtClean="0">
              <a:effectLst/>
              <a:latin typeface="Bookman Old Style" pitchFamily="18" charset="0"/>
            </a:endParaRPr>
          </a:p>
        </p:txBody>
      </p:sp>
      <p:sp>
        <p:nvSpPr>
          <p:cNvPr id="768009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5929322" y="1857364"/>
            <a:ext cx="2857520" cy="424815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effectLst/>
                <a:latin typeface="Arial" charset="0"/>
              </a:rPr>
              <a:t>    Финты с   мячом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effectLst/>
                <a:latin typeface="Arial" charset="0"/>
              </a:rPr>
              <a:t> выполняются</a:t>
            </a:r>
          </a:p>
          <a:p>
            <a:pPr eaLnBrk="1" hangingPunct="1">
              <a:buNone/>
              <a:defRPr/>
            </a:pPr>
            <a:r>
              <a:rPr lang="ru-RU" sz="2400" b="1" i="1" dirty="0" smtClean="0">
                <a:effectLst/>
                <a:latin typeface="Bookman Old Style" pitchFamily="18" charset="0"/>
              </a:rPr>
              <a:t>	на передачу</a:t>
            </a:r>
          </a:p>
          <a:p>
            <a:pPr eaLnBrk="1" hangingPunct="1">
              <a:buNone/>
              <a:defRPr/>
            </a:pPr>
            <a:r>
              <a:rPr lang="ru-RU" sz="2400" b="1" i="1" dirty="0" smtClean="0">
                <a:effectLst/>
                <a:latin typeface="Bookman Old Style" pitchFamily="18" charset="0"/>
              </a:rPr>
              <a:t>	на бросок</a:t>
            </a:r>
          </a:p>
          <a:p>
            <a:pPr eaLnBrk="1" hangingPunct="1">
              <a:buNone/>
              <a:defRPr/>
            </a:pPr>
            <a:r>
              <a:rPr lang="ru-RU" sz="2400" b="1" i="1" dirty="0" smtClean="0">
                <a:effectLst/>
                <a:latin typeface="Bookman Old Style" pitchFamily="18" charset="0"/>
              </a:rPr>
              <a:t>	на ведение</a:t>
            </a:r>
          </a:p>
          <a:p>
            <a:pPr eaLnBrk="1" hangingPunct="1">
              <a:buNone/>
              <a:defRPr/>
            </a:pPr>
            <a:r>
              <a:rPr lang="ru-RU" sz="2400" b="1" i="1" dirty="0" smtClean="0">
                <a:effectLst/>
                <a:latin typeface="Bookman Old Style" pitchFamily="18" charset="0"/>
              </a:rPr>
              <a:t>	на поворот</a:t>
            </a:r>
            <a:endParaRPr lang="ru-RU" sz="2400" dirty="0" smtClean="0"/>
          </a:p>
        </p:txBody>
      </p:sp>
      <p:pic>
        <p:nvPicPr>
          <p:cNvPr id="5" name="Рисунок 4" descr="http://gostishevo.ucoz.ru/graffiti/gazeta/3555281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214554"/>
            <a:ext cx="271464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500034" y="357166"/>
            <a:ext cx="8147050" cy="178595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defRPr/>
            </a:pPr>
            <a:r>
              <a:rPr lang="ru-RU" sz="4800" b="1" i="1" dirty="0" smtClean="0">
                <a:solidFill>
                  <a:srgbClr val="00B050"/>
                </a:solidFill>
                <a:latin typeface="Arial" charset="0"/>
              </a:rPr>
              <a:t>Ловля – </a:t>
            </a:r>
            <a:r>
              <a:rPr lang="ru-RU" sz="3200" b="1" i="1" dirty="0" smtClean="0">
                <a:solidFill>
                  <a:srgbClr val="00B050"/>
                </a:solidFill>
                <a:latin typeface="Bookman Old Style" pitchFamily="18" charset="0"/>
              </a:rPr>
              <a:t>это прием, </a:t>
            </a:r>
            <a:br>
              <a:rPr lang="ru-RU" sz="3200" b="1" i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3200" b="1" i="1" dirty="0" smtClean="0">
                <a:solidFill>
                  <a:srgbClr val="00B050"/>
                </a:solidFill>
                <a:latin typeface="Bookman Old Style" pitchFamily="18" charset="0"/>
              </a:rPr>
              <a:t>с помощью которого баскетболист овладевает мячом</a:t>
            </a:r>
            <a:endParaRPr lang="ru-RU" sz="3600" b="1" i="1" dirty="0" smtClean="0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6686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9750" y="2205038"/>
            <a:ext cx="8229600" cy="4319587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Clr>
                <a:srgbClr val="00FFFF"/>
              </a:buClr>
              <a:buFont typeface="Wingdings" pitchFamily="2" charset="2"/>
              <a:buChar char="q"/>
              <a:defRPr/>
            </a:pPr>
            <a:r>
              <a:rPr lang="ru-RU" b="1" dirty="0" smtClean="0"/>
              <a:t>Ловля двумя руками на уровне груди </a:t>
            </a:r>
          </a:p>
          <a:p>
            <a:pPr marL="533400" indent="-533400" eaLnBrk="1" hangingPunct="1">
              <a:lnSpc>
                <a:spcPct val="90000"/>
              </a:lnSpc>
              <a:buClr>
                <a:srgbClr val="00FFFF"/>
              </a:buClr>
              <a:buFont typeface="Wingdings" pitchFamily="2" charset="2"/>
              <a:buChar char="q"/>
              <a:defRPr/>
            </a:pPr>
            <a:r>
              <a:rPr lang="ru-RU" b="1" dirty="0" smtClean="0"/>
              <a:t>Ловля двумя руками ниже пояса</a:t>
            </a:r>
          </a:p>
          <a:p>
            <a:pPr marL="533400" indent="-533400" eaLnBrk="1" hangingPunct="1">
              <a:lnSpc>
                <a:spcPct val="90000"/>
              </a:lnSpc>
              <a:buClr>
                <a:srgbClr val="00FFFF"/>
              </a:buClr>
              <a:buFont typeface="Wingdings" pitchFamily="2" charset="2"/>
              <a:buChar char="q"/>
              <a:defRPr/>
            </a:pPr>
            <a:r>
              <a:rPr lang="ru-RU" b="1" dirty="0" smtClean="0"/>
              <a:t>Ловля двумя руками над головой</a:t>
            </a:r>
          </a:p>
          <a:p>
            <a:pPr marL="533400" indent="-533400" eaLnBrk="1" hangingPunct="1">
              <a:lnSpc>
                <a:spcPct val="90000"/>
              </a:lnSpc>
              <a:buClr>
                <a:srgbClr val="00FFFF"/>
              </a:buClr>
              <a:buFont typeface="Wingdings" pitchFamily="2" charset="2"/>
              <a:buChar char="q"/>
              <a:defRPr/>
            </a:pPr>
            <a:r>
              <a:rPr lang="ru-RU" b="1" dirty="0" smtClean="0"/>
              <a:t>Ловля мяча двумя руками с </a:t>
            </a:r>
            <a:r>
              <a:rPr lang="ru-RU" b="1" dirty="0" err="1" smtClean="0"/>
              <a:t>полуотскока</a:t>
            </a:r>
            <a:endParaRPr lang="ru-RU" b="1" dirty="0" smtClean="0"/>
          </a:p>
          <a:p>
            <a:pPr marL="533400" indent="-533400" eaLnBrk="1" hangingPunct="1">
              <a:lnSpc>
                <a:spcPct val="90000"/>
              </a:lnSpc>
              <a:buClr>
                <a:srgbClr val="00FFFF"/>
              </a:buClr>
              <a:buFont typeface="Wingdings" pitchFamily="2" charset="2"/>
              <a:buChar char="q"/>
              <a:defRPr/>
            </a:pPr>
            <a:r>
              <a:rPr lang="ru-RU" b="1" dirty="0" smtClean="0"/>
              <a:t>Ловля мяча одной рукой на  уровне груди с поддержкой</a:t>
            </a:r>
          </a:p>
          <a:p>
            <a:pPr marL="533400" indent="-533400" eaLnBrk="1" hangingPunct="1">
              <a:lnSpc>
                <a:spcPct val="90000"/>
              </a:lnSpc>
              <a:buClr>
                <a:srgbClr val="00FFFF"/>
              </a:buClr>
              <a:buFont typeface="Wingdings" pitchFamily="2" charset="2"/>
              <a:buChar char="q"/>
              <a:defRPr/>
            </a:pPr>
            <a:r>
              <a:rPr lang="ru-RU" b="1" dirty="0" smtClean="0"/>
              <a:t>Ловля мяча одной рукой на  уровне груди без поддержки</a:t>
            </a:r>
          </a:p>
        </p:txBody>
      </p:sp>
      <p:pic>
        <p:nvPicPr>
          <p:cNvPr id="6" name="Рисунок 5" descr="http://www.sporas.com.tr/Handlers/ContentView.ashx?clid=4506&amp;path=Genel%20K%C3%BCt%C3%BCphane/Bran%C5%9Flar/basketbo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207170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6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6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6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6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6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68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677" grpId="0" autoUpdateAnimBg="0"/>
      <p:bldP spid="668678" grpId="0" build="p" autoUpdateAnimBg="0" advAuto="2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9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i="1" smtClean="0">
                <a:solidFill>
                  <a:srgbClr val="FF6600"/>
                </a:solidFill>
                <a:latin typeface="Arial" charset="0"/>
              </a:rPr>
              <a:t>Передача мяча</a:t>
            </a:r>
          </a:p>
        </p:txBody>
      </p:sp>
      <p:sp>
        <p:nvSpPr>
          <p:cNvPr id="676877" name="Rectangle 13"/>
          <p:cNvSpPr>
            <a:spLocks noChangeArrowheads="1"/>
          </p:cNvSpPr>
          <p:nvPr/>
        </p:nvSpPr>
        <p:spPr bwMode="auto">
          <a:xfrm>
            <a:off x="468313" y="1341438"/>
            <a:ext cx="82296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100000"/>
              </a:lnSpc>
              <a:buFont typeface="Wingdings" pitchFamily="2" charset="2"/>
              <a:buChar char="n"/>
              <a:defRPr/>
            </a:pPr>
            <a:endParaRPr lang="ru-RU" sz="3200" b="0" i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676880" name="Rectangle 16"/>
          <p:cNvSpPr>
            <a:spLocks noChangeArrowheads="1"/>
          </p:cNvSpPr>
          <p:nvPr/>
        </p:nvSpPr>
        <p:spPr bwMode="auto">
          <a:xfrm>
            <a:off x="684213" y="5157788"/>
            <a:ext cx="81359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defRPr/>
            </a:pPr>
            <a:endParaRPr lang="ru-RU" sz="2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76897" name="Rectangle 33"/>
          <p:cNvSpPr>
            <a:spLocks noChangeArrowheads="1"/>
          </p:cNvSpPr>
          <p:nvPr/>
        </p:nvSpPr>
        <p:spPr bwMode="auto">
          <a:xfrm>
            <a:off x="250825" y="4941888"/>
            <a:ext cx="8642350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Это  основа  успеха 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всех  комбинаций</a:t>
            </a:r>
          </a:p>
        </p:txBody>
      </p:sp>
      <p:pic>
        <p:nvPicPr>
          <p:cNvPr id="676899" name="Picture 35" descr="фото (баск) 1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4153" y="1196975"/>
            <a:ext cx="5703921" cy="380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6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6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3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100"/>
                            </p:stCondLst>
                            <p:childTnLst>
                              <p:par>
                                <p:cTn id="14" presetID="7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76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76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9" grpId="0" autoUpdateAnimBg="0"/>
      <p:bldP spid="67689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47663"/>
            <a:ext cx="8229600" cy="7778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b="1" i="1" dirty="0" smtClean="0">
                <a:solidFill>
                  <a:srgbClr val="00B050"/>
                </a:solidFill>
                <a:latin typeface="Georgia" pitchFamily="18" charset="0"/>
              </a:rPr>
              <a:t>Способы передачи мяча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071546"/>
            <a:ext cx="8110566" cy="5308618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Clr>
                <a:srgbClr val="00FFFF"/>
              </a:buClr>
              <a:defRPr/>
            </a:pPr>
            <a:r>
              <a:rPr lang="ru-RU" sz="2600" dirty="0" smtClean="0">
                <a:latin typeface="Georgia" pitchFamily="18" charset="0"/>
              </a:rPr>
              <a:t>Двумя руками от груди</a:t>
            </a:r>
          </a:p>
          <a:p>
            <a:pPr>
              <a:lnSpc>
                <a:spcPct val="80000"/>
              </a:lnSpc>
              <a:buClr>
                <a:srgbClr val="00FFFF"/>
              </a:buClr>
              <a:defRPr/>
            </a:pPr>
            <a:r>
              <a:rPr lang="ru-RU" sz="2600" dirty="0" smtClean="0">
                <a:latin typeface="Georgia" pitchFamily="18" charset="0"/>
              </a:rPr>
              <a:t>Двумя руками с отскоком</a:t>
            </a:r>
          </a:p>
          <a:p>
            <a:pPr>
              <a:lnSpc>
                <a:spcPct val="80000"/>
              </a:lnSpc>
              <a:buClr>
                <a:srgbClr val="00FFFF"/>
              </a:buClr>
              <a:defRPr/>
            </a:pPr>
            <a:r>
              <a:rPr lang="ru-RU" sz="2600" dirty="0" smtClean="0">
                <a:latin typeface="Georgia" pitchFamily="18" charset="0"/>
              </a:rPr>
              <a:t>Двумя руками снизу</a:t>
            </a:r>
          </a:p>
          <a:p>
            <a:pPr>
              <a:lnSpc>
                <a:spcPct val="80000"/>
              </a:lnSpc>
              <a:buClr>
                <a:srgbClr val="00FFFF"/>
              </a:buClr>
              <a:defRPr/>
            </a:pPr>
            <a:r>
              <a:rPr lang="ru-RU" sz="2600" dirty="0" smtClean="0">
                <a:latin typeface="Georgia" pitchFamily="18" charset="0"/>
              </a:rPr>
              <a:t>Двумя руками над головой</a:t>
            </a:r>
          </a:p>
          <a:p>
            <a:pPr>
              <a:buClr>
                <a:srgbClr val="FFFF66"/>
              </a:buClr>
              <a:buNone/>
              <a:defRPr/>
            </a:pPr>
            <a:r>
              <a:rPr lang="ru-RU" sz="2600" dirty="0" smtClean="0">
                <a:latin typeface="Georgia" pitchFamily="18" charset="0"/>
              </a:rPr>
              <a:t>Бейсбольная (длинная) передача</a:t>
            </a:r>
          </a:p>
          <a:p>
            <a:pPr>
              <a:buClr>
                <a:srgbClr val="FFFF66"/>
              </a:buClr>
              <a:buNone/>
              <a:defRPr/>
            </a:pPr>
            <a:r>
              <a:rPr lang="ru-RU" sz="2600" dirty="0" smtClean="0">
                <a:latin typeface="Georgia" pitchFamily="18" charset="0"/>
              </a:rPr>
              <a:t>Передача за спиной</a:t>
            </a:r>
          </a:p>
          <a:p>
            <a:pPr>
              <a:buClr>
                <a:srgbClr val="FFFF66"/>
              </a:buClr>
              <a:buNone/>
              <a:defRPr/>
            </a:pPr>
            <a:r>
              <a:rPr lang="ru-RU" sz="2600" dirty="0" smtClean="0">
                <a:latin typeface="Georgia" pitchFamily="18" charset="0"/>
              </a:rPr>
              <a:t>Передача при ведении мяча</a:t>
            </a:r>
          </a:p>
          <a:p>
            <a:pPr>
              <a:buClr>
                <a:srgbClr val="FFFF66"/>
              </a:buClr>
              <a:buNone/>
              <a:defRPr/>
            </a:pPr>
            <a:r>
              <a:rPr lang="ru-RU" sz="2600" dirty="0" smtClean="0">
                <a:latin typeface="Georgia" pitchFamily="18" charset="0"/>
              </a:rPr>
              <a:t>Передача ударом</a:t>
            </a:r>
          </a:p>
          <a:p>
            <a:pPr>
              <a:buClr>
                <a:srgbClr val="FFFF66"/>
              </a:buClr>
              <a:buNone/>
              <a:defRPr/>
            </a:pPr>
            <a:r>
              <a:rPr lang="ru-RU" sz="2600" dirty="0" smtClean="0">
                <a:latin typeface="Georgia" pitchFamily="18" charset="0"/>
              </a:rPr>
              <a:t>Передача крюком</a:t>
            </a:r>
          </a:p>
          <a:p>
            <a:pPr>
              <a:buClr>
                <a:srgbClr val="FFFF66"/>
              </a:buClr>
              <a:buNone/>
              <a:defRPr/>
            </a:pPr>
            <a:r>
              <a:rPr lang="ru-RU" sz="2600" dirty="0" smtClean="0">
                <a:latin typeface="Georgia" pitchFamily="18" charset="0"/>
              </a:rPr>
              <a:t>Передача в прыжке</a:t>
            </a:r>
          </a:p>
          <a:p>
            <a:pPr>
              <a:buClr>
                <a:srgbClr val="FFFF66"/>
              </a:buClr>
              <a:buNone/>
              <a:defRPr/>
            </a:pPr>
            <a:r>
              <a:rPr lang="ru-RU" sz="2600" dirty="0" smtClean="0">
                <a:latin typeface="Georgia" pitchFamily="18" charset="0"/>
              </a:rPr>
              <a:t>Передача по полу</a:t>
            </a:r>
          </a:p>
          <a:p>
            <a:pPr>
              <a:buClr>
                <a:srgbClr val="FFFF66"/>
              </a:buClr>
              <a:buNone/>
              <a:defRPr/>
            </a:pPr>
            <a:r>
              <a:rPr lang="ru-RU" sz="2600" dirty="0" smtClean="0">
                <a:latin typeface="Georgia" pitchFamily="18" charset="0"/>
              </a:rPr>
              <a:t>Одной рукой снизу</a:t>
            </a:r>
          </a:p>
          <a:p>
            <a:pPr eaLnBrk="1" hangingPunct="1">
              <a:lnSpc>
                <a:spcPct val="80000"/>
              </a:lnSpc>
              <a:buClr>
                <a:srgbClr val="00FFFF"/>
              </a:buClr>
              <a:buFont typeface="Wingdings" pitchFamily="2" charset="2"/>
              <a:buChar char="q"/>
              <a:defRPr/>
            </a:pPr>
            <a:endParaRPr lang="ru-RU" dirty="0" smtClean="0">
              <a:latin typeface="Georgia" pitchFamily="18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/>
          <a:srcRect l="10557" r="4670"/>
          <a:stretch>
            <a:fillRect/>
          </a:stretch>
        </p:blipFill>
        <p:spPr bwMode="auto">
          <a:xfrm>
            <a:off x="5694030" y="1214422"/>
            <a:ext cx="3330353" cy="47148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8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8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8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8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8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8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8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8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8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85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0"/>
                            </p:stCondLst>
                            <p:childTnLst>
                              <p:par>
                                <p:cTn id="58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58" grpId="0" autoUpdateAnimBg="0"/>
      <p:bldP spid="685059" grpId="0" build="p" autoUpdateAnimBg="0" advAuto="2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19113" y="357166"/>
            <a:ext cx="7553349" cy="1000132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Ведение мяча</a:t>
            </a:r>
          </a:p>
        </p:txBody>
      </p:sp>
      <p:pic>
        <p:nvPicPr>
          <p:cNvPr id="755717" name="Picture 5" descr="фото (баск) 08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714356"/>
            <a:ext cx="3741738" cy="5472112"/>
          </a:xfrm>
          <a:noFill/>
        </p:spPr>
      </p:pic>
      <p:sp>
        <p:nvSpPr>
          <p:cNvPr id="755720" name="Rectangle 8"/>
          <p:cNvSpPr>
            <a:spLocks noChangeArrowheads="1"/>
          </p:cNvSpPr>
          <p:nvPr/>
        </p:nvSpPr>
        <p:spPr bwMode="auto">
          <a:xfrm>
            <a:off x="4572000" y="981075"/>
            <a:ext cx="4176713" cy="4965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l">
              <a:buClr>
                <a:srgbClr val="66FFFF"/>
              </a:buClr>
              <a:buFont typeface="Wingdings" pitchFamily="2" charset="2"/>
              <a:buChar char="q"/>
            </a:pPr>
            <a:r>
              <a:rPr lang="ru-RU" sz="2800">
                <a:latin typeface="Bookman Old Style" pitchFamily="18" charset="0"/>
              </a:rPr>
              <a:t>ведение мяча на</a:t>
            </a:r>
          </a:p>
          <a:p>
            <a:pPr marL="342900" indent="-342900" algn="l"/>
            <a:r>
              <a:rPr lang="ru-RU" sz="2800">
                <a:latin typeface="Bookman Old Style" pitchFamily="18" charset="0"/>
              </a:rPr>
              <a:t>   месте</a:t>
            </a:r>
          </a:p>
          <a:p>
            <a:pPr marL="342900" indent="-342900" algn="l">
              <a:buClr>
                <a:srgbClr val="66FFFF"/>
              </a:buClr>
              <a:buFont typeface="Wingdings" pitchFamily="2" charset="2"/>
              <a:buChar char="q"/>
            </a:pPr>
            <a:r>
              <a:rPr lang="ru-RU" sz="2800">
                <a:latin typeface="Bookman Old Style" pitchFamily="18" charset="0"/>
              </a:rPr>
              <a:t>по прямой</a:t>
            </a:r>
          </a:p>
          <a:p>
            <a:pPr marL="342900" indent="-342900" algn="l">
              <a:buClr>
                <a:srgbClr val="66FFFF"/>
              </a:buClr>
              <a:buFont typeface="Wingdings" pitchFamily="2" charset="2"/>
              <a:buChar char="q"/>
            </a:pPr>
            <a:r>
              <a:rPr lang="ru-RU" sz="2800">
                <a:latin typeface="Bookman Old Style" pitchFamily="18" charset="0"/>
              </a:rPr>
              <a:t>с изменением направления</a:t>
            </a:r>
          </a:p>
          <a:p>
            <a:pPr marL="342900" indent="-342900" algn="l">
              <a:buClr>
                <a:srgbClr val="66FFFF"/>
              </a:buClr>
              <a:buFont typeface="Wingdings" pitchFamily="2" charset="2"/>
              <a:buChar char="q"/>
            </a:pPr>
            <a:r>
              <a:rPr lang="ru-RU" sz="2800">
                <a:latin typeface="Bookman Old Style" pitchFamily="18" charset="0"/>
              </a:rPr>
              <a:t>со сменой рук</a:t>
            </a:r>
          </a:p>
          <a:p>
            <a:pPr marL="342900" indent="-342900" algn="l">
              <a:buClr>
                <a:srgbClr val="66FFFF"/>
              </a:buClr>
              <a:buFont typeface="Wingdings" pitchFamily="2" charset="2"/>
              <a:buChar char="q"/>
            </a:pPr>
            <a:r>
              <a:rPr lang="ru-RU" sz="2800">
                <a:latin typeface="Bookman Old Style" pitchFamily="18" charset="0"/>
              </a:rPr>
              <a:t>с изменением высоты отскока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5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75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5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5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714" grpId="0" autoUpdateAnimBg="0"/>
      <p:bldP spid="75572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1"/>
          <p:cNvGraphicFramePr>
            <a:graphicFrameLocks noChangeAspect="1"/>
          </p:cNvGraphicFramePr>
          <p:nvPr>
            <p:ph sz="half" idx="1"/>
          </p:nvPr>
        </p:nvGraphicFramePr>
        <p:xfrm>
          <a:off x="460375" y="1600200"/>
          <a:ext cx="4032250" cy="4525963"/>
        </p:xfrm>
        <a:graphic>
          <a:graphicData uri="http://schemas.openxmlformats.org/presentationml/2006/ole">
            <p:oleObj spid="_x0000_s21506" name="Диаграмма" r:id="rId3" imgW="4038641" imgH="4533798" progId="MSGraph.Chart.8">
              <p:embed followColorScheme="full"/>
            </p:oleObj>
          </a:graphicData>
        </a:graphic>
      </p:graphicFrame>
      <p:graphicFrame>
        <p:nvGraphicFramePr>
          <p:cNvPr id="2051" name="Object 22"/>
          <p:cNvGraphicFramePr>
            <a:graphicFrameLocks noChangeAspect="1"/>
          </p:cNvGraphicFramePr>
          <p:nvPr>
            <p:ph sz="half" idx="2"/>
          </p:nvPr>
        </p:nvGraphicFramePr>
        <p:xfrm>
          <a:off x="4643438" y="1628775"/>
          <a:ext cx="4032250" cy="4525963"/>
        </p:xfrm>
        <a:graphic>
          <a:graphicData uri="http://schemas.openxmlformats.org/presentationml/2006/ole">
            <p:oleObj spid="_x0000_s21507" name="Диаграмма" r:id="rId4" imgW="4038641" imgH="4533798" progId="MSGraph.Chart.8">
              <p:embed followColorScheme="full"/>
            </p:oleObj>
          </a:graphicData>
        </a:graphic>
      </p:graphicFrame>
      <p:sp>
        <p:nvSpPr>
          <p:cNvPr id="474124" name="Rectangle 1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6463" y="1557338"/>
            <a:ext cx="3887787" cy="4824412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rgbClr val="00FFFF"/>
              </a:buClr>
              <a:buFont typeface="Wingdings" pitchFamily="2" charset="2"/>
              <a:buChar char="ü"/>
              <a:defRPr/>
            </a:pPr>
            <a:r>
              <a:rPr lang="ru-RU" sz="2800" b="1" dirty="0" smtClean="0">
                <a:latin typeface="Bookman Old Style" pitchFamily="18" charset="0"/>
              </a:rPr>
              <a:t>Стойка игрока</a:t>
            </a:r>
          </a:p>
          <a:p>
            <a:pPr eaLnBrk="1" hangingPunct="1">
              <a:buClr>
                <a:srgbClr val="00FFFF"/>
              </a:buClr>
              <a:buFont typeface="Wingdings" pitchFamily="2" charset="2"/>
              <a:buChar char="ü"/>
              <a:defRPr/>
            </a:pPr>
            <a:r>
              <a:rPr lang="ru-RU" sz="2800" b="1" dirty="0" smtClean="0">
                <a:latin typeface="Bookman Old Style" pitchFamily="18" charset="0"/>
              </a:rPr>
              <a:t>Повороты</a:t>
            </a:r>
          </a:p>
          <a:p>
            <a:pPr eaLnBrk="1" hangingPunct="1">
              <a:buClr>
                <a:srgbClr val="00FFFF"/>
              </a:buClr>
              <a:buFont typeface="Wingdings" pitchFamily="2" charset="2"/>
              <a:buChar char="ü"/>
              <a:defRPr/>
            </a:pPr>
            <a:r>
              <a:rPr lang="ru-RU" sz="2800" b="1" dirty="0" smtClean="0">
                <a:latin typeface="Bookman Old Style" pitchFamily="18" charset="0"/>
              </a:rPr>
              <a:t>Остановки</a:t>
            </a:r>
          </a:p>
          <a:p>
            <a:pPr eaLnBrk="1" hangingPunct="1">
              <a:buClr>
                <a:srgbClr val="00FFFF"/>
              </a:buClr>
              <a:buFont typeface="Wingdings" pitchFamily="2" charset="2"/>
              <a:buChar char="ü"/>
              <a:defRPr/>
            </a:pPr>
            <a:r>
              <a:rPr lang="ru-RU" sz="2800" b="1" dirty="0" smtClean="0">
                <a:latin typeface="Bookman Old Style" pitchFamily="18" charset="0"/>
              </a:rPr>
              <a:t>Финты</a:t>
            </a:r>
          </a:p>
          <a:p>
            <a:pPr eaLnBrk="1" hangingPunct="1">
              <a:buClr>
                <a:srgbClr val="00FFFF"/>
              </a:buClr>
              <a:buFont typeface="Wingdings" pitchFamily="2" charset="2"/>
              <a:buChar char="ü"/>
              <a:defRPr/>
            </a:pPr>
            <a:r>
              <a:rPr lang="ru-RU" sz="2800" b="1" dirty="0" smtClean="0">
                <a:latin typeface="Bookman Old Style" pitchFamily="18" charset="0"/>
              </a:rPr>
              <a:t>Передвижение</a:t>
            </a:r>
          </a:p>
          <a:p>
            <a:pPr eaLnBrk="1" hangingPunct="1">
              <a:buClr>
                <a:srgbClr val="00FFFF"/>
              </a:buClr>
              <a:buFont typeface="Wingdings" pitchFamily="2" charset="2"/>
              <a:buChar char="ü"/>
              <a:defRPr/>
            </a:pPr>
            <a:r>
              <a:rPr lang="ru-RU" sz="2800" b="1" dirty="0" smtClean="0">
                <a:latin typeface="Bookman Old Style" pitchFamily="18" charset="0"/>
              </a:rPr>
              <a:t>Перехваты</a:t>
            </a:r>
          </a:p>
          <a:p>
            <a:pPr eaLnBrk="1" hangingPunct="1">
              <a:buClr>
                <a:srgbClr val="00FFFF"/>
              </a:buClr>
              <a:buFont typeface="Wingdings" pitchFamily="2" charset="2"/>
              <a:buChar char="ü"/>
              <a:defRPr/>
            </a:pPr>
            <a:r>
              <a:rPr lang="ru-RU" sz="2800" b="1" dirty="0" smtClean="0">
                <a:latin typeface="Bookman Old Style" pitchFamily="18" charset="0"/>
              </a:rPr>
              <a:t>Выбивания</a:t>
            </a:r>
          </a:p>
          <a:p>
            <a:pPr eaLnBrk="1" hangingPunct="1">
              <a:buClr>
                <a:srgbClr val="00FFFF"/>
              </a:buClr>
              <a:buFont typeface="Wingdings" pitchFamily="2" charset="2"/>
              <a:buChar char="ü"/>
              <a:defRPr/>
            </a:pPr>
            <a:r>
              <a:rPr lang="ru-RU" sz="2800" b="1" dirty="0" smtClean="0">
                <a:latin typeface="Bookman Old Style" pitchFamily="18" charset="0"/>
              </a:rPr>
              <a:t>Вырывание</a:t>
            </a:r>
          </a:p>
          <a:p>
            <a:pPr eaLnBrk="1" hangingPunct="1">
              <a:buClr>
                <a:srgbClr val="00FFFF"/>
              </a:buClr>
              <a:buFont typeface="Wingdings" pitchFamily="2" charset="2"/>
              <a:buChar char="ü"/>
              <a:defRPr/>
            </a:pPr>
            <a:r>
              <a:rPr lang="ru-RU" sz="2800" b="1" dirty="0" smtClean="0">
                <a:latin typeface="Bookman Old Style" pitchFamily="18" charset="0"/>
              </a:rPr>
              <a:t>Овладение отскоком мяча</a:t>
            </a:r>
          </a:p>
          <a:p>
            <a:pPr eaLnBrk="1" hangingPunct="1">
              <a:buClr>
                <a:srgbClr val="00FFFF"/>
              </a:buClr>
              <a:buFont typeface="Wingdings" pitchFamily="2" charset="2"/>
              <a:buChar char="ü"/>
              <a:defRPr/>
            </a:pPr>
            <a:endParaRPr lang="ru-RU" sz="2800" b="1" dirty="0" smtClean="0">
              <a:latin typeface="Bookman Old Style" pitchFamily="18" charset="0"/>
            </a:endParaRPr>
          </a:p>
        </p:txBody>
      </p:sp>
      <p:sp>
        <p:nvSpPr>
          <p:cNvPr id="474141" name="Rectangle 29"/>
          <p:cNvSpPr>
            <a:spLocks noGrp="1" noRot="1" noChangeArrowheads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Техническая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подготовка защитника</a:t>
            </a:r>
          </a:p>
        </p:txBody>
      </p:sp>
      <p:pic>
        <p:nvPicPr>
          <p:cNvPr id="474142" name="Picture 30" descr="фото (баск) 07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1628775"/>
            <a:ext cx="3573462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"/>
                                        <p:tgtEl>
                                          <p:spTgt spid="47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9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4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4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4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74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9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74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4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74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9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74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4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4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9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74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4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4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9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74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4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74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24" grpId="0" build="p" autoUpdateAnimBg="0" advAuto="2000"/>
      <p:bldP spid="47414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14752"/>
            <a:ext cx="8229600" cy="241141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Днём </a:t>
            </a:r>
            <a:r>
              <a:rPr lang="ru-RU" dirty="0"/>
              <a:t>рождения баскетбола официально считается 15 января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sz="4000" dirty="0">
                <a:solidFill>
                  <a:srgbClr val="FF0000"/>
                </a:solidFill>
              </a:rPr>
              <a:t>1892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года. В этот день Нэйсмит опубликовал </a:t>
            </a:r>
            <a:r>
              <a:rPr lang="ru-RU" u="sng" dirty="0">
                <a:hlinkClick r:id="rId2"/>
              </a:rPr>
              <a:t>первые правила баскетбола</a:t>
            </a:r>
            <a:endParaRPr lang="ru-RU" dirty="0"/>
          </a:p>
        </p:txBody>
      </p:sp>
      <p:pic>
        <p:nvPicPr>
          <p:cNvPr id="4" name="Рисунок 3" descr="http://mlblogsredstatebluestate.files.wordpress.com/2011/11/naismith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42852"/>
            <a:ext cx="2875218" cy="351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pormalzemeler.files.wordpress.com/2010/02/baskettarihi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42852"/>
            <a:ext cx="392909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 descr="Позиции в баскетболе"/>
          <p:cNvPicPr>
            <a:picLocks noChangeAspect="1" noChangeArrowheads="1"/>
          </p:cNvPicPr>
          <p:nvPr/>
        </p:nvPicPr>
        <p:blipFill>
          <a:blip r:embed="rId2"/>
          <a:srcRect l="4419" t="2632" r="5164"/>
          <a:stretch>
            <a:fillRect/>
          </a:stretch>
        </p:blipFill>
        <p:spPr bwMode="auto">
          <a:xfrm>
            <a:off x="0" y="1071546"/>
            <a:ext cx="4500594" cy="512351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00628" y="214290"/>
            <a:ext cx="38576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 </a:t>
            </a:r>
            <a:r>
              <a:rPr lang="ru-RU" sz="2400" b="1" dirty="0" smtClean="0">
                <a:solidFill>
                  <a:srgbClr val="00B0F0"/>
                </a:solidFill>
              </a:rPr>
              <a:t>Защитник</a:t>
            </a:r>
          </a:p>
          <a:p>
            <a:r>
              <a:rPr lang="ru-RU" b="1" dirty="0" smtClean="0"/>
              <a:t>Разыгрывающий </a:t>
            </a:r>
            <a:r>
              <a:rPr lang="ru-RU" dirty="0" smtClean="0"/>
              <a:t>– хорошо видит всё  и всех на поле, диспетчер, начинает все комбинации, подстраховывает</a:t>
            </a:r>
            <a:endParaRPr lang="ru-RU" b="1" dirty="0" smtClean="0"/>
          </a:p>
          <a:p>
            <a:r>
              <a:rPr lang="ru-RU" b="1" dirty="0" smtClean="0"/>
              <a:t>Атакующий </a:t>
            </a:r>
            <a:r>
              <a:rPr lang="ru-RU" dirty="0" smtClean="0"/>
              <a:t>-  быстрые, ловкие, обладающие высоким прыжком </a:t>
            </a:r>
          </a:p>
          <a:p>
            <a:r>
              <a:rPr lang="ru-RU" sz="2400" b="1" dirty="0" smtClean="0">
                <a:solidFill>
                  <a:srgbClr val="00B0F0"/>
                </a:solidFill>
              </a:rPr>
              <a:t>Форвард</a:t>
            </a:r>
          </a:p>
          <a:p>
            <a:r>
              <a:rPr lang="ru-RU" b="1" dirty="0" smtClean="0"/>
              <a:t>Лёгкий</a:t>
            </a:r>
            <a:r>
              <a:rPr lang="ru-RU" dirty="0" smtClean="0"/>
              <a:t> - в отличие от защитников, игроки нападения обладают более высоким ростом и лучше подбирают мяч и блокируют броски.</a:t>
            </a:r>
          </a:p>
          <a:p>
            <a:r>
              <a:rPr lang="ru-RU" b="1" dirty="0" smtClean="0"/>
              <a:t>Тяжёлый</a:t>
            </a:r>
            <a:r>
              <a:rPr lang="ru-RU" dirty="0" smtClean="0"/>
              <a:t> - подбор мяча в нападении и защите, обладают незаурядной физической силой и выносливостью, легко могут закладывать мяч в кольцо</a:t>
            </a:r>
          </a:p>
          <a:p>
            <a:r>
              <a:rPr lang="ru-RU" sz="2400" b="1" dirty="0" smtClean="0">
                <a:solidFill>
                  <a:srgbClr val="00B0F0"/>
                </a:solidFill>
              </a:rPr>
              <a:t>Центровой</a:t>
            </a:r>
            <a:r>
              <a:rPr lang="ru-RU" dirty="0" smtClean="0"/>
              <a:t> Самый высокий игрок в команде (рост 210—225 см), основная задача: игра под кольцом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4429124" y="4857760"/>
            <a:ext cx="628648" cy="6286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5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429124" y="571480"/>
            <a:ext cx="628648" cy="55721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1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429124" y="3429000"/>
            <a:ext cx="628648" cy="6286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4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429124" y="2357430"/>
            <a:ext cx="628648" cy="6286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3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429124" y="1428736"/>
            <a:ext cx="628648" cy="6286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2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29312" cy="7969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</a:rPr>
              <a:t>Лучшие спортсмены мира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1142984"/>
            <a:ext cx="8429684" cy="12858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882" y="1165282"/>
            <a:ext cx="607222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Клайд   Дрекслер. </a:t>
            </a:r>
          </a:p>
          <a:p>
            <a:r>
              <a:rPr lang="ru-RU" dirty="0" smtClean="0"/>
              <a:t>США</a:t>
            </a:r>
            <a:r>
              <a:rPr lang="ru-RU" b="1" dirty="0" smtClean="0"/>
              <a:t>. </a:t>
            </a:r>
            <a:r>
              <a:rPr lang="ru-RU" dirty="0" smtClean="0"/>
              <a:t>Завершил карьеру. Прозвище - скользкий</a:t>
            </a:r>
          </a:p>
          <a:p>
            <a:r>
              <a:rPr lang="ru-RU" dirty="0" smtClean="0"/>
              <a:t>Атакующий защитник, лёгкий форвард</a:t>
            </a:r>
            <a:endParaRPr lang="en-US" b="1" dirty="0" smtClean="0"/>
          </a:p>
          <a:p>
            <a:r>
              <a:rPr lang="ru-RU" b="1" dirty="0" smtClean="0"/>
              <a:t>Рост: </a:t>
            </a:r>
            <a:r>
              <a:rPr lang="ru-RU" dirty="0" smtClean="0"/>
              <a:t>200 см     </a:t>
            </a:r>
            <a:r>
              <a:rPr lang="ru-RU" b="1" dirty="0" smtClean="0"/>
              <a:t>Вес: </a:t>
            </a:r>
            <a:r>
              <a:rPr lang="ru-RU" dirty="0" smtClean="0"/>
              <a:t>101 кг</a:t>
            </a:r>
            <a:endParaRPr lang="ru-RU" dirty="0"/>
          </a:p>
        </p:txBody>
      </p:sp>
      <p:pic>
        <p:nvPicPr>
          <p:cNvPr id="58370" name="Picture 2" descr="http://www.slamdunk.ru/images/d/drexler-fa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928670"/>
            <a:ext cx="1166814" cy="1575200"/>
          </a:xfrm>
          <a:prstGeom prst="rect">
            <a:avLst/>
          </a:prstGeom>
          <a:noFill/>
        </p:spPr>
      </p:pic>
      <p:pic>
        <p:nvPicPr>
          <p:cNvPr id="58372" name="Picture 4" descr="http://cps-static.rovicorp.com/2/Open/Getty/Clyde%20Drexler/_derived_jpg_q90_410x410_m0/91525335.jpg?partner=allrovi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928670"/>
            <a:ext cx="1107596" cy="157678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28596" y="2500306"/>
            <a:ext cx="8429684" cy="12858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3857628"/>
            <a:ext cx="8429684" cy="12858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5214950"/>
            <a:ext cx="8429684" cy="12858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868" y="2500305"/>
            <a:ext cx="521497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Джордж Майкен</a:t>
            </a:r>
          </a:p>
          <a:p>
            <a:r>
              <a:rPr lang="ru-RU" dirty="0" smtClean="0"/>
              <a:t>США. Завершил карьеру</a:t>
            </a:r>
          </a:p>
          <a:p>
            <a:r>
              <a:rPr lang="ru-RU" dirty="0" smtClean="0"/>
              <a:t>Центровой. Прозвище – Мистер Баскетбол</a:t>
            </a:r>
          </a:p>
          <a:p>
            <a:r>
              <a:rPr lang="ru-RU" dirty="0" smtClean="0"/>
              <a:t>Рост: 208 см     Вес: 111 кг</a:t>
            </a:r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929066"/>
            <a:ext cx="5572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Деннис Родман</a:t>
            </a:r>
          </a:p>
          <a:p>
            <a:r>
              <a:rPr lang="ru-RU" dirty="0" smtClean="0"/>
              <a:t>США. Завершил карьеру. Форвард</a:t>
            </a:r>
          </a:p>
          <a:p>
            <a:r>
              <a:rPr lang="ru-RU" dirty="0" smtClean="0"/>
              <a:t>Рост: 200 см     Вес: 100 кг</a:t>
            </a:r>
          </a:p>
          <a:p>
            <a:r>
              <a:rPr lang="ru-RU" dirty="0" smtClean="0"/>
              <a:t>Киноактер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5214950"/>
            <a:ext cx="450057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Андрей Кириленко.</a:t>
            </a:r>
          </a:p>
          <a:p>
            <a:r>
              <a:rPr lang="ru-RU" dirty="0" smtClean="0"/>
              <a:t>Россия. США. Прозвище – АК – 47</a:t>
            </a:r>
          </a:p>
          <a:p>
            <a:r>
              <a:rPr lang="ru-RU" dirty="0" smtClean="0"/>
              <a:t>Рост: 206 см     Вес: 103 кг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8374" name="Picture 6" descr="http://tineydgers.at.ua/100sportsmenov/65.jpg"/>
          <p:cNvPicPr>
            <a:picLocks noChangeAspect="1" noChangeArrowheads="1"/>
          </p:cNvPicPr>
          <p:nvPr/>
        </p:nvPicPr>
        <p:blipFill>
          <a:blip r:embed="rId4"/>
          <a:srcRect l="11786" r="17499" b="65011"/>
          <a:stretch>
            <a:fillRect/>
          </a:stretch>
        </p:blipFill>
        <p:spPr bwMode="auto">
          <a:xfrm>
            <a:off x="428596" y="2500306"/>
            <a:ext cx="1571636" cy="1285884"/>
          </a:xfrm>
          <a:prstGeom prst="rect">
            <a:avLst/>
          </a:prstGeom>
          <a:noFill/>
        </p:spPr>
      </p:pic>
      <p:pic>
        <p:nvPicPr>
          <p:cNvPr id="58376" name="Picture 8" descr="http://daveknot.files.wordpress.com/2008/12/051029101521bill-sharman.jpg"/>
          <p:cNvPicPr>
            <a:picLocks noChangeAspect="1" noChangeArrowheads="1"/>
          </p:cNvPicPr>
          <p:nvPr/>
        </p:nvPicPr>
        <p:blipFill>
          <a:blip r:embed="rId5"/>
          <a:srcRect l="4688" t="6250" r="10936" b="40623"/>
          <a:stretch>
            <a:fillRect/>
          </a:stretch>
        </p:blipFill>
        <p:spPr bwMode="auto">
          <a:xfrm>
            <a:off x="2071670" y="2500306"/>
            <a:ext cx="1361524" cy="1285884"/>
          </a:xfrm>
          <a:prstGeom prst="rect">
            <a:avLst/>
          </a:prstGeom>
          <a:noFill/>
        </p:spPr>
      </p:pic>
      <p:pic>
        <p:nvPicPr>
          <p:cNvPr id="58378" name="Picture 10" descr="http://sport.rol.ro/include/showthumb_resize.php?img=http://img3.rol.ro/images/2011/04/05_351323-dennis-rodman.jpg&amp;width=400&amp;quality=80"/>
          <p:cNvPicPr>
            <a:picLocks noChangeAspect="1" noChangeArrowheads="1"/>
          </p:cNvPicPr>
          <p:nvPr/>
        </p:nvPicPr>
        <p:blipFill>
          <a:blip r:embed="rId6"/>
          <a:srcRect l="3507" r="8808" b="49393"/>
          <a:stretch>
            <a:fillRect/>
          </a:stretch>
        </p:blipFill>
        <p:spPr bwMode="auto">
          <a:xfrm>
            <a:off x="6929454" y="3714752"/>
            <a:ext cx="1984388" cy="1428760"/>
          </a:xfrm>
          <a:prstGeom prst="rect">
            <a:avLst/>
          </a:prstGeom>
          <a:noFill/>
        </p:spPr>
      </p:pic>
      <p:pic>
        <p:nvPicPr>
          <p:cNvPr id="58380" name="Picture 12" descr="http://www.sportal.bg/uploads/tinymce/2009/maj/ivo/16/dennis-rodman.jpg"/>
          <p:cNvPicPr>
            <a:picLocks noChangeAspect="1" noChangeArrowheads="1"/>
          </p:cNvPicPr>
          <p:nvPr/>
        </p:nvPicPr>
        <p:blipFill>
          <a:blip r:embed="rId7" cstate="print"/>
          <a:srcRect b="51312"/>
          <a:stretch>
            <a:fillRect/>
          </a:stretch>
        </p:blipFill>
        <p:spPr bwMode="auto">
          <a:xfrm>
            <a:off x="4929190" y="3786190"/>
            <a:ext cx="1960564" cy="1357322"/>
          </a:xfrm>
          <a:prstGeom prst="rect">
            <a:avLst/>
          </a:prstGeom>
          <a:noFill/>
        </p:spPr>
      </p:pic>
      <p:pic>
        <p:nvPicPr>
          <p:cNvPr id="58382" name="Picture 14" descr="http://cdn.bleacherreport.net/images_root/slides/photos/001/456/856/77579080_display_image.jpg?1319124331"/>
          <p:cNvPicPr>
            <a:picLocks noChangeAspect="1" noChangeArrowheads="1"/>
          </p:cNvPicPr>
          <p:nvPr/>
        </p:nvPicPr>
        <p:blipFill>
          <a:blip r:embed="rId8"/>
          <a:srcRect b="28139"/>
          <a:stretch>
            <a:fillRect/>
          </a:stretch>
        </p:blipFill>
        <p:spPr bwMode="auto">
          <a:xfrm>
            <a:off x="428596" y="5143512"/>
            <a:ext cx="1517672" cy="1569234"/>
          </a:xfrm>
          <a:prstGeom prst="rect">
            <a:avLst/>
          </a:prstGeom>
          <a:noFill/>
        </p:spPr>
      </p:pic>
      <p:pic>
        <p:nvPicPr>
          <p:cNvPr id="58384" name="Picture 16" descr="http://www.allstar.kg/uploads/posts/2012-01/1325566677_andrei_kirilenko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00232" y="5143512"/>
            <a:ext cx="2357454" cy="1544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428604"/>
            <a:ext cx="4872014" cy="857256"/>
          </a:xfrm>
        </p:spPr>
        <p:txBody>
          <a:bodyPr/>
          <a:lstStyle/>
          <a:p>
            <a:r>
              <a:rPr lang="ru-RU" dirty="0" smtClean="0"/>
              <a:t>Жесты судьи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428736"/>
            <a:ext cx="2643206" cy="33575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ru-RU" sz="2800" b="1" dirty="0" smtClean="0">
                <a:solidFill>
                  <a:schemeClr val="tx1"/>
                </a:solidFill>
              </a:rPr>
              <a:t>Замена 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Скрещенные руки     перед грудью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1428736"/>
            <a:ext cx="2571768" cy="33575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2714620"/>
            <a:ext cx="2643206" cy="33575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4678" y="1428736"/>
            <a:ext cx="25717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/>
              <a:t>Остановка часов для фола(вместе со свистком)  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ладонь направлена на нарушителя</a:t>
            </a:r>
          </a:p>
          <a:p>
            <a:endParaRPr lang="ru-RU" dirty="0"/>
          </a:p>
        </p:txBody>
      </p:sp>
      <p:pic>
        <p:nvPicPr>
          <p:cNvPr id="12" name="Рисунок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786190"/>
            <a:ext cx="2357454" cy="25459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Рисунок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786058"/>
            <a:ext cx="1571636" cy="279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072198" y="2786058"/>
            <a:ext cx="26432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/>
              <a:t>Задержка мяча</a:t>
            </a:r>
            <a:endParaRPr lang="ru-RU" sz="2800" dirty="0" smtClean="0"/>
          </a:p>
          <a:p>
            <a:r>
              <a:rPr lang="ru-RU" sz="2400" b="1" dirty="0" smtClean="0">
                <a:solidFill>
                  <a:srgbClr val="0070C0"/>
                </a:solidFill>
              </a:rPr>
              <a:t>Полувращение, вперед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59394" name="Рисунок 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000504"/>
            <a:ext cx="284286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2" descr="http://www.canakkalehaber.com/upload/haber_resim_kucuk/667fdc56f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214290"/>
            <a:ext cx="2396212" cy="240819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285860"/>
            <a:ext cx="2643206" cy="33575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1285860"/>
            <a:ext cx="2643206" cy="33575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29322" y="1285860"/>
            <a:ext cx="2786082" cy="33575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9" y="1285860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/>
              <a:t>Пробежка</a:t>
            </a:r>
            <a:endParaRPr lang="ru-RU" sz="2400" dirty="0" smtClean="0"/>
          </a:p>
          <a:p>
            <a:pPr algn="r"/>
            <a:r>
              <a:rPr lang="ru-RU" sz="2400" dirty="0" smtClean="0">
                <a:solidFill>
                  <a:srgbClr val="0070C0"/>
                </a:solidFill>
              </a:rPr>
              <a:t>Вращение кулаками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60418" name="Рисунок 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786058"/>
            <a:ext cx="188098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3143240" y="1285860"/>
            <a:ext cx="264320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Неправильное ведение или двойное ведение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0420" name="Рисунок 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0078" y="3286124"/>
            <a:ext cx="2170615" cy="2508267"/>
          </a:xfrm>
          <a:prstGeom prst="rect">
            <a:avLst/>
          </a:prstGeom>
          <a:noFill/>
        </p:spPr>
      </p:pic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3071802" y="2428868"/>
            <a:ext cx="26432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Движение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вверх-вниз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0423" name="Рисунок 34"/>
          <p:cNvPicPr>
            <a:picLocks noChangeAspect="1" noChangeArrowheads="1"/>
          </p:cNvPicPr>
          <p:nvPr/>
        </p:nvPicPr>
        <p:blipFill>
          <a:blip r:embed="rId4"/>
          <a:srcRect b="2173"/>
          <a:stretch>
            <a:fillRect/>
          </a:stretch>
        </p:blipFill>
        <p:spPr bwMode="auto">
          <a:xfrm>
            <a:off x="6286512" y="2857495"/>
            <a:ext cx="1955808" cy="2747361"/>
          </a:xfrm>
          <a:prstGeom prst="rect">
            <a:avLst/>
          </a:prstGeom>
          <a:noFill/>
        </p:spPr>
      </p:pic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5929322" y="1285860"/>
            <a:ext cx="2643206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Затребованный перерыв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Ладонь и палец образуют букву"Т"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226196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solidFill>
                  <a:srgbClr val="FF0000"/>
                </a:solidFill>
              </a:rPr>
              <a:t>1. </a:t>
            </a:r>
            <a:r>
              <a:rPr lang="ru-RU" sz="3100" b="1" dirty="0" smtClean="0"/>
              <a:t>Сколько игроков от одной команды может находиться на площадке</a:t>
            </a:r>
            <a:r>
              <a:rPr lang="ru-RU" sz="3100" dirty="0" smtClean="0"/>
              <a:t>:</a:t>
            </a:r>
            <a:br>
              <a:rPr lang="ru-RU" sz="3100" dirty="0" smtClean="0"/>
            </a:br>
            <a:r>
              <a:rPr lang="ru-RU" sz="3100" dirty="0" smtClean="0"/>
              <a:t>А) 4;   б) 5;   в) 6;   г) 7</a:t>
            </a:r>
            <a:br>
              <a:rPr lang="ru-RU" sz="3100" dirty="0" smtClean="0"/>
            </a:br>
            <a:r>
              <a:rPr lang="ru-RU" sz="3100" b="1" dirty="0" smtClean="0">
                <a:solidFill>
                  <a:srgbClr val="FF0000"/>
                </a:solidFill>
              </a:rPr>
              <a:t>2. </a:t>
            </a:r>
            <a:r>
              <a:rPr lang="ru-RU" sz="3100" b="1" dirty="0" smtClean="0"/>
              <a:t>Сколько шагов с мячом можно сделать после ведения</a:t>
            </a:r>
            <a:r>
              <a:rPr lang="ru-RU" sz="3100" dirty="0" smtClean="0"/>
              <a:t>:</a:t>
            </a:r>
            <a:br>
              <a:rPr lang="ru-RU" sz="3100" dirty="0" smtClean="0"/>
            </a:br>
            <a:r>
              <a:rPr lang="ru-RU" sz="3100" dirty="0" smtClean="0"/>
              <a:t>А) 0;   б) 1;   в) 2;   г) 3</a:t>
            </a:r>
            <a:br>
              <a:rPr lang="ru-RU" sz="3100" dirty="0" smtClean="0"/>
            </a:br>
            <a:r>
              <a:rPr lang="ru-RU" sz="3100" b="1" dirty="0" smtClean="0">
                <a:solidFill>
                  <a:srgbClr val="FF0000"/>
                </a:solidFill>
              </a:rPr>
              <a:t>3. </a:t>
            </a:r>
            <a:r>
              <a:rPr lang="ru-RU" sz="3100" b="1" dirty="0" smtClean="0"/>
              <a:t>Сколько шагов можно сделать с мячом с места: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А) 1;   б) 2;   в) не ограниченно;   г) 0</a:t>
            </a:r>
            <a:br>
              <a:rPr lang="ru-RU" sz="3100" dirty="0" smtClean="0"/>
            </a:br>
            <a:r>
              <a:rPr lang="ru-RU" sz="3100" b="1" dirty="0" smtClean="0">
                <a:solidFill>
                  <a:srgbClr val="FF0000"/>
                </a:solidFill>
              </a:rPr>
              <a:t>4. </a:t>
            </a:r>
            <a:r>
              <a:rPr lang="ru-RU" sz="3100" b="1" dirty="0" smtClean="0"/>
              <a:t>Ведение выполняется</a:t>
            </a:r>
            <a:r>
              <a:rPr lang="ru-RU" sz="3100" dirty="0" smtClean="0"/>
              <a:t>:</a:t>
            </a:r>
            <a:br>
              <a:rPr lang="ru-RU" sz="3100" dirty="0" smtClean="0"/>
            </a:br>
            <a:r>
              <a:rPr lang="ru-RU" sz="3100" dirty="0" smtClean="0"/>
              <a:t>А) одной рукой; </a:t>
            </a:r>
            <a:br>
              <a:rPr lang="ru-RU" sz="3100" dirty="0" smtClean="0"/>
            </a:br>
            <a:r>
              <a:rPr lang="ru-RU" sz="3100" dirty="0" smtClean="0"/>
              <a:t>Б) поочередно двумя руками;</a:t>
            </a:r>
            <a:br>
              <a:rPr lang="ru-RU" sz="3100" dirty="0" smtClean="0"/>
            </a:br>
            <a:r>
              <a:rPr lang="ru-RU" sz="3100" dirty="0" smtClean="0"/>
              <a:t>В) одновременно двумя руками;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Г) поочередно двумя руками или одной рукой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614366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5. </a:t>
            </a:r>
            <a:r>
              <a:rPr lang="ru-RU" sz="3100" b="1" dirty="0" smtClean="0"/>
              <a:t>Сколько четвертей в баскетбольном матче</a:t>
            </a:r>
            <a:r>
              <a:rPr lang="ru-RU" sz="3100" dirty="0" smtClean="0"/>
              <a:t>:</a:t>
            </a:r>
            <a:br>
              <a:rPr lang="ru-RU" sz="3100" dirty="0" smtClean="0"/>
            </a:br>
            <a:r>
              <a:rPr lang="ru-RU" sz="3100" dirty="0" smtClean="0"/>
              <a:t>А) 1;   б) 2;   в) 3;   г) 4</a:t>
            </a:r>
            <a:br>
              <a:rPr lang="ru-RU" sz="3100" dirty="0" smtClean="0"/>
            </a:br>
            <a:r>
              <a:rPr lang="ru-RU" sz="3100" b="1" dirty="0" smtClean="0">
                <a:solidFill>
                  <a:srgbClr val="FF0000"/>
                </a:solidFill>
              </a:rPr>
              <a:t>6. </a:t>
            </a:r>
            <a:r>
              <a:rPr lang="ru-RU" sz="3100" b="1" dirty="0" smtClean="0"/>
              <a:t>Сколько фалов должен набрать игрок, чтобы его удалили с площадки</a:t>
            </a:r>
            <a:r>
              <a:rPr lang="ru-RU" sz="3100" dirty="0" smtClean="0"/>
              <a:t>:</a:t>
            </a:r>
            <a:br>
              <a:rPr lang="ru-RU" sz="3100" dirty="0" smtClean="0"/>
            </a:br>
            <a:r>
              <a:rPr lang="ru-RU" sz="3100" dirty="0" smtClean="0"/>
              <a:t>А) 3;   б) 4;   в) 5;   г) 2</a:t>
            </a:r>
            <a:br>
              <a:rPr lang="ru-RU" sz="3100" dirty="0" smtClean="0"/>
            </a:br>
            <a:r>
              <a:rPr lang="ru-RU" sz="3100" b="1" dirty="0" smtClean="0">
                <a:solidFill>
                  <a:srgbClr val="FF0000"/>
                </a:solidFill>
              </a:rPr>
              <a:t> 7. </a:t>
            </a:r>
            <a:r>
              <a:rPr lang="ru-RU" sz="3100" b="1" dirty="0" smtClean="0"/>
              <a:t>Родина баскетбола</a:t>
            </a:r>
            <a:r>
              <a:rPr lang="ru-RU" sz="3100" dirty="0" smtClean="0"/>
              <a:t>:</a:t>
            </a:r>
            <a:br>
              <a:rPr lang="ru-RU" sz="3100" dirty="0" smtClean="0"/>
            </a:br>
            <a:r>
              <a:rPr lang="ru-RU" sz="3100" dirty="0" smtClean="0"/>
              <a:t>А) Канада;                                       В) США; </a:t>
            </a:r>
            <a:br>
              <a:rPr lang="ru-RU" sz="3100" dirty="0" smtClean="0"/>
            </a:br>
            <a:r>
              <a:rPr lang="ru-RU" sz="3100" dirty="0" smtClean="0"/>
              <a:t>Б) Южная Америка;                      Г) Россия </a:t>
            </a:r>
            <a:br>
              <a:rPr lang="ru-RU" sz="3100" dirty="0" smtClean="0"/>
            </a:br>
            <a:r>
              <a:rPr lang="ru-RU" sz="3100" b="1" dirty="0" smtClean="0">
                <a:solidFill>
                  <a:srgbClr val="FF0000"/>
                </a:solidFill>
              </a:rPr>
              <a:t>8. </a:t>
            </a:r>
            <a:r>
              <a:rPr lang="ru-RU" sz="3100" b="1" dirty="0" smtClean="0"/>
              <a:t>Основоположник баскетбола: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А) Пьер де Кубертен;                   В) Джеймс</a:t>
            </a:r>
            <a:r>
              <a:rPr lang="ru-RU" sz="3100" b="1" dirty="0" smtClean="0"/>
              <a:t> </a:t>
            </a:r>
            <a:r>
              <a:rPr lang="ru-RU" sz="3100" dirty="0" err="1" smtClean="0"/>
              <a:t>Не́йсмит</a:t>
            </a:r>
            <a:r>
              <a:rPr lang="ru-RU" sz="3100" dirty="0" smtClean="0"/>
              <a:t> </a:t>
            </a:r>
            <a:br>
              <a:rPr lang="ru-RU" sz="3100" dirty="0" smtClean="0"/>
            </a:br>
            <a:r>
              <a:rPr lang="ru-RU" sz="3100" dirty="0" smtClean="0"/>
              <a:t>Б) Джон Морган;                           Г) Деметриус Викелас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rmAutofit/>
          </a:bodyPr>
          <a:lstStyle/>
          <a:p>
            <a:r>
              <a:rPr lang="ru-RU" dirty="0" smtClean="0"/>
              <a:t>Баскетбольный мяч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00034" y="3357562"/>
            <a:ext cx="8186766" cy="276860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1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очко</a:t>
            </a:r>
            <a:r>
              <a:rPr lang="ru-RU" dirty="0" smtClean="0"/>
              <a:t> – бросок со штрафной линии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2 очка </a:t>
            </a:r>
            <a:r>
              <a:rPr lang="ru-RU" dirty="0" smtClean="0"/>
              <a:t>– бросок со средней или близкой дистанции (ближе трёхочковой линии)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3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очка</a:t>
            </a:r>
            <a:r>
              <a:rPr lang="ru-RU" dirty="0" smtClean="0"/>
              <a:t> – бросок из-за трёхочковой линии</a:t>
            </a:r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633076" cy="225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42875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Играют две команды, в каждой из которых по пять игроков.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5800" dirty="0" smtClean="0"/>
              <a:t>Цель </a:t>
            </a:r>
            <a:r>
              <a:rPr lang="ru-RU" sz="5800" dirty="0"/>
              <a:t>каждой </a:t>
            </a:r>
            <a:r>
              <a:rPr lang="ru-RU" sz="5800" dirty="0" smtClean="0"/>
              <a:t>команды: </a:t>
            </a:r>
            <a:r>
              <a:rPr lang="ru-RU" sz="5800" dirty="0" smtClean="0">
                <a:solidFill>
                  <a:srgbClr val="FF0000"/>
                </a:solidFill>
              </a:rPr>
              <a:t>забросить</a:t>
            </a:r>
            <a:r>
              <a:rPr lang="ru-RU" sz="5800" dirty="0" smtClean="0"/>
              <a:t> руками мяч в </a:t>
            </a:r>
            <a:r>
              <a:rPr lang="ru-RU" sz="5800" dirty="0"/>
              <a:t>корзину соперника и </a:t>
            </a:r>
            <a:r>
              <a:rPr lang="ru-RU" sz="5800" dirty="0">
                <a:solidFill>
                  <a:srgbClr val="FF0000"/>
                </a:solidFill>
              </a:rPr>
              <a:t>помешать</a:t>
            </a:r>
            <a:r>
              <a:rPr lang="ru-RU" sz="5800" dirty="0"/>
              <a:t> другой команде овладеть мячом, и забросить его в </a:t>
            </a:r>
            <a:r>
              <a:rPr lang="ru-RU" sz="5800" dirty="0" smtClean="0"/>
              <a:t>свою корзину</a:t>
            </a:r>
            <a:r>
              <a:rPr lang="ru-RU" sz="5800" dirty="0"/>
              <a:t>.</a:t>
            </a:r>
          </a:p>
          <a:p>
            <a:pPr>
              <a:buNone/>
            </a:pPr>
            <a:r>
              <a:rPr lang="ru-RU" sz="5100" dirty="0"/>
              <a:t> </a:t>
            </a:r>
          </a:p>
          <a:p>
            <a:endParaRPr lang="ru-RU" dirty="0"/>
          </a:p>
        </p:txBody>
      </p:sp>
      <p:pic>
        <p:nvPicPr>
          <p:cNvPr id="5" name="Picture 6" descr="фото №1 014"/>
          <p:cNvPicPr>
            <a:picLocks noChangeAspect="1" noChangeArrowheads="1"/>
          </p:cNvPicPr>
          <p:nvPr/>
        </p:nvPicPr>
        <p:blipFill>
          <a:blip r:embed="rId2" cstate="print"/>
          <a:srcRect t="23901" r="-1306" b="3929"/>
          <a:stretch>
            <a:fillRect/>
          </a:stretch>
        </p:blipFill>
        <p:spPr bwMode="auto">
          <a:xfrm>
            <a:off x="4429124" y="1857364"/>
            <a:ext cx="4610097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2786050" y="571480"/>
            <a:ext cx="3214710" cy="1143000"/>
          </a:xfrm>
        </p:spPr>
        <p:txBody>
          <a:bodyPr/>
          <a:lstStyle/>
          <a:p>
            <a:r>
              <a:rPr lang="ru-RU" dirty="0" smtClean="0"/>
              <a:t>Время игры</a:t>
            </a:r>
            <a:endParaRPr lang="ru-RU" dirty="0"/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8413"/>
            <a:ext cx="8501090" cy="54006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                       </a:t>
            </a:r>
            <a:endParaRPr lang="ru-RU" b="1" dirty="0" smtClean="0"/>
          </a:p>
        </p:txBody>
      </p:sp>
      <p:sp>
        <p:nvSpPr>
          <p:cNvPr id="691237" name="Rectangle 37"/>
          <p:cNvSpPr>
            <a:spLocks noChangeArrowheads="1"/>
          </p:cNvSpPr>
          <p:nvPr/>
        </p:nvSpPr>
        <p:spPr bwMode="auto">
          <a:xfrm>
            <a:off x="500034" y="3929066"/>
            <a:ext cx="1296988" cy="7921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600" i="0" dirty="0">
                <a:solidFill>
                  <a:schemeClr val="tx1"/>
                </a:solidFill>
                <a:latin typeface="Bookman Old Style" pitchFamily="18" charset="0"/>
              </a:rPr>
              <a:t>1 четверть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600" dirty="0">
                <a:solidFill>
                  <a:schemeClr val="tx1"/>
                </a:solidFill>
                <a:latin typeface="Bookman Old Style" pitchFamily="18" charset="0"/>
              </a:rPr>
              <a:t>10 минут</a:t>
            </a:r>
          </a:p>
        </p:txBody>
      </p:sp>
      <p:sp>
        <p:nvSpPr>
          <p:cNvPr id="691242" name="Rectangle 42"/>
          <p:cNvSpPr>
            <a:spLocks noChangeArrowheads="1"/>
          </p:cNvSpPr>
          <p:nvPr/>
        </p:nvSpPr>
        <p:spPr bwMode="auto">
          <a:xfrm>
            <a:off x="2916238" y="3933825"/>
            <a:ext cx="1366837" cy="7921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600" i="0" dirty="0">
                <a:solidFill>
                  <a:schemeClr val="tx1"/>
                </a:solidFill>
                <a:latin typeface="Bookman Old Style" pitchFamily="18" charset="0"/>
              </a:rPr>
              <a:t>2 четверть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600" dirty="0">
                <a:solidFill>
                  <a:schemeClr val="tx1"/>
                </a:solidFill>
                <a:latin typeface="Bookman Old Style" pitchFamily="18" charset="0"/>
              </a:rPr>
              <a:t>10 минут</a:t>
            </a:r>
          </a:p>
        </p:txBody>
      </p:sp>
      <p:sp>
        <p:nvSpPr>
          <p:cNvPr id="691243" name="Rectangle 43"/>
          <p:cNvSpPr>
            <a:spLocks noChangeArrowheads="1"/>
          </p:cNvSpPr>
          <p:nvPr/>
        </p:nvSpPr>
        <p:spPr bwMode="auto">
          <a:xfrm>
            <a:off x="4500562" y="3929066"/>
            <a:ext cx="1368425" cy="7905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600" i="0" dirty="0">
                <a:solidFill>
                  <a:schemeClr val="tx1"/>
                </a:solidFill>
                <a:latin typeface="Bookman Old Style" pitchFamily="18" charset="0"/>
              </a:rPr>
              <a:t>3 четверть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600" dirty="0">
                <a:solidFill>
                  <a:schemeClr val="tx1"/>
                </a:solidFill>
                <a:latin typeface="Bookman Old Style" pitchFamily="18" charset="0"/>
              </a:rPr>
              <a:t>10 минут</a:t>
            </a:r>
          </a:p>
        </p:txBody>
      </p:sp>
      <p:sp>
        <p:nvSpPr>
          <p:cNvPr id="691244" name="Rectangle 44"/>
          <p:cNvSpPr>
            <a:spLocks noChangeArrowheads="1"/>
          </p:cNvSpPr>
          <p:nvPr/>
        </p:nvSpPr>
        <p:spPr bwMode="auto">
          <a:xfrm>
            <a:off x="7215206" y="3929066"/>
            <a:ext cx="1368425" cy="7921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600" i="0" dirty="0">
                <a:solidFill>
                  <a:schemeClr val="tx1"/>
                </a:solidFill>
                <a:latin typeface="Bookman Old Style" pitchFamily="18" charset="0"/>
              </a:rPr>
              <a:t>4 четверть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600" dirty="0">
                <a:solidFill>
                  <a:schemeClr val="tx1"/>
                </a:solidFill>
                <a:latin typeface="Bookman Old Style" pitchFamily="18" charset="0"/>
              </a:rPr>
              <a:t>10 минут</a:t>
            </a:r>
          </a:p>
        </p:txBody>
      </p:sp>
      <p:sp>
        <p:nvSpPr>
          <p:cNvPr id="691260" name="Oval 60"/>
          <p:cNvSpPr>
            <a:spLocks noChangeArrowheads="1"/>
          </p:cNvSpPr>
          <p:nvPr/>
        </p:nvSpPr>
        <p:spPr bwMode="auto">
          <a:xfrm>
            <a:off x="1785918" y="4000504"/>
            <a:ext cx="1150938" cy="576262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800" dirty="0">
                <a:solidFill>
                  <a:schemeClr val="tx1"/>
                </a:solidFill>
                <a:latin typeface="Bookman Old Style" pitchFamily="18" charset="0"/>
              </a:rPr>
              <a:t>2 мин</a:t>
            </a:r>
          </a:p>
        </p:txBody>
      </p:sp>
      <p:sp>
        <p:nvSpPr>
          <p:cNvPr id="691261" name="Oval 61"/>
          <p:cNvSpPr>
            <a:spLocks noChangeArrowheads="1"/>
          </p:cNvSpPr>
          <p:nvPr/>
        </p:nvSpPr>
        <p:spPr bwMode="auto">
          <a:xfrm>
            <a:off x="5929322" y="4000504"/>
            <a:ext cx="1235064" cy="581021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800" dirty="0">
                <a:solidFill>
                  <a:schemeClr val="tx1"/>
                </a:solidFill>
                <a:latin typeface="Bookman Old Style" pitchFamily="18" charset="0"/>
              </a:rPr>
              <a:t>2 мин</a:t>
            </a:r>
          </a:p>
        </p:txBody>
      </p:sp>
      <p:sp>
        <p:nvSpPr>
          <p:cNvPr id="691263" name="Oval 63"/>
          <p:cNvSpPr>
            <a:spLocks noChangeArrowheads="1"/>
          </p:cNvSpPr>
          <p:nvPr/>
        </p:nvSpPr>
        <p:spPr bwMode="auto">
          <a:xfrm>
            <a:off x="3286116" y="2571744"/>
            <a:ext cx="2303463" cy="6477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800" dirty="0" smtClean="0">
                <a:solidFill>
                  <a:schemeClr val="tx1"/>
                </a:solidFill>
                <a:latin typeface="Bookman Old Style" pitchFamily="18" charset="0"/>
              </a:rPr>
              <a:t>   Перерыв</a:t>
            </a:r>
            <a:endParaRPr lang="ru-RU" sz="1800" dirty="0">
              <a:solidFill>
                <a:schemeClr val="tx1"/>
              </a:solidFill>
              <a:latin typeface="Bookman Old Style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800" dirty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Bookman Old Style" pitchFamily="18" charset="0"/>
              </a:rPr>
              <a:t> 10 </a:t>
            </a:r>
            <a:r>
              <a:rPr lang="ru-RU" sz="1800" dirty="0">
                <a:solidFill>
                  <a:schemeClr val="tx1"/>
                </a:solidFill>
                <a:latin typeface="Bookman Old Style" pitchFamily="18" charset="0"/>
              </a:rPr>
              <a:t>минут</a:t>
            </a:r>
          </a:p>
        </p:txBody>
      </p:sp>
      <p:sp>
        <p:nvSpPr>
          <p:cNvPr id="6158" name="AutoShape 120"/>
          <p:cNvSpPr>
            <a:spLocks noChangeArrowheads="1"/>
          </p:cNvSpPr>
          <p:nvPr/>
        </p:nvSpPr>
        <p:spPr bwMode="auto">
          <a:xfrm>
            <a:off x="395288" y="5229225"/>
            <a:ext cx="863600" cy="936625"/>
          </a:xfrm>
          <a:custGeom>
            <a:avLst/>
            <a:gdLst>
              <a:gd name="T0" fmla="*/ 616874 w 21600"/>
              <a:gd name="T1" fmla="*/ 0 h 21600"/>
              <a:gd name="T2" fmla="*/ 370109 w 21600"/>
              <a:gd name="T3" fmla="*/ 312208 h 21600"/>
              <a:gd name="T4" fmla="*/ 0 w 21600"/>
              <a:gd name="T5" fmla="*/ 780564 h 21600"/>
              <a:gd name="T6" fmla="*/ 370109 w 21600"/>
              <a:gd name="T7" fmla="*/ 936625 h 21600"/>
              <a:gd name="T8" fmla="*/ 740217 w 21600"/>
              <a:gd name="T9" fmla="*/ 650434 h 21600"/>
              <a:gd name="T10" fmla="*/ 863600 w 21600"/>
              <a:gd name="T11" fmla="*/ 312208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9" name="Line 122"/>
          <p:cNvSpPr>
            <a:spLocks noChangeShapeType="1"/>
          </p:cNvSpPr>
          <p:nvPr/>
        </p:nvSpPr>
        <p:spPr bwMode="auto">
          <a:xfrm flipH="1">
            <a:off x="971550" y="2420938"/>
            <a:ext cx="1008063" cy="1512887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60" name="Line 123"/>
          <p:cNvSpPr>
            <a:spLocks noChangeShapeType="1"/>
          </p:cNvSpPr>
          <p:nvPr/>
        </p:nvSpPr>
        <p:spPr bwMode="auto">
          <a:xfrm flipH="1">
            <a:off x="900113" y="2420938"/>
            <a:ext cx="935037" cy="1512887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61" name="Line 124"/>
          <p:cNvSpPr>
            <a:spLocks noChangeShapeType="1"/>
          </p:cNvSpPr>
          <p:nvPr/>
        </p:nvSpPr>
        <p:spPr bwMode="auto">
          <a:xfrm flipH="1">
            <a:off x="971550" y="2420938"/>
            <a:ext cx="936625" cy="1512887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91326" name="Line 126"/>
          <p:cNvSpPr>
            <a:spLocks noChangeShapeType="1"/>
          </p:cNvSpPr>
          <p:nvPr/>
        </p:nvSpPr>
        <p:spPr bwMode="auto">
          <a:xfrm flipH="1">
            <a:off x="1225296" y="3214686"/>
            <a:ext cx="560622" cy="7629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91327" name="Line 127"/>
          <p:cNvSpPr>
            <a:spLocks noChangeShapeType="1"/>
          </p:cNvSpPr>
          <p:nvPr/>
        </p:nvSpPr>
        <p:spPr bwMode="auto">
          <a:xfrm>
            <a:off x="2857487" y="2714620"/>
            <a:ext cx="777887" cy="12192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91328" name="Line 128"/>
          <p:cNvSpPr>
            <a:spLocks noChangeShapeType="1"/>
          </p:cNvSpPr>
          <p:nvPr/>
        </p:nvSpPr>
        <p:spPr bwMode="auto">
          <a:xfrm flipH="1">
            <a:off x="5214940" y="3214686"/>
            <a:ext cx="714382" cy="7143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91329" name="Line 129"/>
          <p:cNvSpPr>
            <a:spLocks noChangeShapeType="1"/>
          </p:cNvSpPr>
          <p:nvPr/>
        </p:nvSpPr>
        <p:spPr bwMode="auto">
          <a:xfrm>
            <a:off x="7215206" y="3214686"/>
            <a:ext cx="571504" cy="7143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91233" name="Rectangle 33"/>
          <p:cNvSpPr>
            <a:spLocks noChangeArrowheads="1"/>
          </p:cNvSpPr>
          <p:nvPr/>
        </p:nvSpPr>
        <p:spPr bwMode="auto">
          <a:xfrm>
            <a:off x="1643042" y="2500306"/>
            <a:ext cx="1584325" cy="7207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400" dirty="0">
                <a:solidFill>
                  <a:schemeClr val="tx1"/>
                </a:solidFill>
                <a:latin typeface="Bookman Old Style" pitchFamily="18" charset="0"/>
              </a:rPr>
              <a:t>1 </a:t>
            </a:r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тайм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000" dirty="0" smtClean="0">
                <a:latin typeface="Bookman Old Style" pitchFamily="18" charset="0"/>
              </a:rPr>
              <a:t>20 минут</a:t>
            </a:r>
            <a:endParaRPr lang="ru-RU" sz="20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91235" name="Rectangle 35"/>
          <p:cNvSpPr>
            <a:spLocks noChangeArrowheads="1"/>
          </p:cNvSpPr>
          <p:nvPr/>
        </p:nvSpPr>
        <p:spPr bwMode="auto">
          <a:xfrm>
            <a:off x="5643570" y="2500306"/>
            <a:ext cx="1657350" cy="7207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400" dirty="0">
                <a:solidFill>
                  <a:schemeClr val="tx1"/>
                </a:solidFill>
                <a:latin typeface="Bookman Old Style" pitchFamily="18" charset="0"/>
              </a:rPr>
              <a:t>2 </a:t>
            </a:r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тайм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000" dirty="0" smtClean="0">
                <a:latin typeface="Bookman Old Style" pitchFamily="18" charset="0"/>
              </a:rPr>
              <a:t>20 минут</a:t>
            </a:r>
            <a:endParaRPr lang="ru-RU" sz="20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24" name="Рисунок 23" descr="http://funforkids.ru/pictures/sport/sport033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14290"/>
            <a:ext cx="1764943" cy="231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Овал 21"/>
          <p:cNvSpPr/>
          <p:nvPr/>
        </p:nvSpPr>
        <p:spPr>
          <a:xfrm>
            <a:off x="1000100" y="5286388"/>
            <a:ext cx="6858048" cy="6429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Овертайм</a:t>
            </a:r>
            <a:r>
              <a:rPr lang="ru-RU" sz="2400" dirty="0" smtClean="0">
                <a:solidFill>
                  <a:schemeClr val="tx1"/>
                </a:solidFill>
              </a:rPr>
              <a:t> – 5 минут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1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1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1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1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69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1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1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1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500"/>
                                        <p:tgtEl>
                                          <p:spTgt spid="69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5" dur="500"/>
                                        <p:tgtEl>
                                          <p:spTgt spid="69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91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9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1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91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91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91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4" dur="500"/>
                                        <p:tgtEl>
                                          <p:spTgt spid="69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500"/>
                            </p:stCondLst>
                            <p:childTnLst>
                              <p:par>
                                <p:cTn id="56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8" dur="500"/>
                                        <p:tgtEl>
                                          <p:spTgt spid="69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91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91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37" grpId="0" animBg="1" autoUpdateAnimBg="0"/>
      <p:bldP spid="691242" grpId="0" animBg="1" autoUpdateAnimBg="0"/>
      <p:bldP spid="691243" grpId="0" animBg="1" autoUpdateAnimBg="0"/>
      <p:bldP spid="691244" grpId="0" animBg="1" autoUpdateAnimBg="0"/>
      <p:bldP spid="691260" grpId="0" animBg="1" autoUpdateAnimBg="0"/>
      <p:bldP spid="691261" grpId="0" animBg="1" autoUpdateAnimBg="0"/>
      <p:bldP spid="691263" grpId="0" animBg="1" autoUpdateAnimBg="0"/>
      <p:bldP spid="691326" grpId="0" animBg="1"/>
      <p:bldP spid="691327" grpId="0" animBg="1"/>
      <p:bldP spid="691328" grpId="0" animBg="1"/>
      <p:bldP spid="691329" grpId="0" animBg="1"/>
      <p:bldP spid="691233" grpId="0" animBg="1" autoUpdateAnimBg="0"/>
      <p:bldP spid="691235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Баскетбольная площадка</a:t>
            </a:r>
            <a:endParaRPr lang="ru-RU" dirty="0"/>
          </a:p>
        </p:txBody>
      </p:sp>
      <p:pic>
        <p:nvPicPr>
          <p:cNvPr id="20482" name="Picture 2" descr="http://www.anapa.info/autosized/1000x1000_r/126937747303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00108"/>
            <a:ext cx="4071966" cy="3053975"/>
          </a:xfrm>
          <a:prstGeom prst="rect">
            <a:avLst/>
          </a:prstGeom>
          <a:noFill/>
        </p:spPr>
      </p:pic>
      <p:pic>
        <p:nvPicPr>
          <p:cNvPr id="20484" name="Picture 4" descr="http://www.diamondsaa.com/images/Soccer%20Stadium.jpg"/>
          <p:cNvPicPr>
            <a:picLocks noChangeAspect="1" noChangeArrowheads="1"/>
          </p:cNvPicPr>
          <p:nvPr/>
        </p:nvPicPr>
        <p:blipFill>
          <a:blip r:embed="rId4"/>
          <a:srcRect l="9604" t="36530" r="5027" b="13672"/>
          <a:stretch>
            <a:fillRect/>
          </a:stretch>
        </p:blipFill>
        <p:spPr bwMode="auto">
          <a:xfrm>
            <a:off x="4286248" y="3857628"/>
            <a:ext cx="4643470" cy="2714644"/>
          </a:xfrm>
          <a:prstGeom prst="rect">
            <a:avLst/>
          </a:prstGeom>
          <a:noFill/>
        </p:spPr>
      </p:pic>
      <p:pic>
        <p:nvPicPr>
          <p:cNvPr id="20486" name="Picture 6" descr="http://img.webme.com/pic/i/iconvar/hockey.png"/>
          <p:cNvPicPr>
            <a:picLocks noChangeAspect="1" noChangeArrowheads="1"/>
          </p:cNvPicPr>
          <p:nvPr/>
        </p:nvPicPr>
        <p:blipFill>
          <a:blip r:embed="rId5"/>
          <a:srcRect l="1465" t="22653" r="1855" b="26077"/>
          <a:stretch>
            <a:fillRect/>
          </a:stretch>
        </p:blipFill>
        <p:spPr bwMode="auto">
          <a:xfrm>
            <a:off x="4429092" y="1214422"/>
            <a:ext cx="4714908" cy="2500330"/>
          </a:xfrm>
          <a:prstGeom prst="rect">
            <a:avLst/>
          </a:prstGeom>
          <a:noFill/>
        </p:spPr>
      </p:pic>
      <p:pic>
        <p:nvPicPr>
          <p:cNvPr id="34820" name="Picture 4" descr="http://www.teamsnet.nl/Resources/Images/DefaultPages/volleyball.png"/>
          <p:cNvPicPr>
            <a:picLocks noChangeAspect="1" noChangeArrowheads="1"/>
          </p:cNvPicPr>
          <p:nvPr/>
        </p:nvPicPr>
        <p:blipFill>
          <a:blip r:embed="rId6"/>
          <a:srcRect t="22034" b="25424"/>
          <a:stretch>
            <a:fillRect/>
          </a:stretch>
        </p:blipFill>
        <p:spPr bwMode="auto">
          <a:xfrm>
            <a:off x="0" y="4286256"/>
            <a:ext cx="4288629" cy="2180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arisoft.ru/bask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34" name="Rectangle 22"/>
          <p:cNvSpPr>
            <a:spLocks noGrp="1" noRot="1" noChangeArrowheads="1"/>
          </p:cNvSpPr>
          <p:nvPr>
            <p:ph type="title"/>
          </p:nvPr>
        </p:nvSpPr>
        <p:spPr>
          <a:xfrm>
            <a:off x="5191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" charset="0"/>
              </a:rPr>
              <a:t>Подготовка баскетболиста</a:t>
            </a:r>
          </a:p>
        </p:txBody>
      </p:sp>
      <p:sp>
        <p:nvSpPr>
          <p:cNvPr id="448536" name="Rectangle 24"/>
          <p:cNvSpPr>
            <a:spLocks noGrp="1" noChangeArrowheads="1"/>
          </p:cNvSpPr>
          <p:nvPr>
            <p:ph type="body" sz="half" idx="2"/>
          </p:nvPr>
        </p:nvSpPr>
        <p:spPr>
          <a:xfrm>
            <a:off x="4326826" y="1513320"/>
            <a:ext cx="3531322" cy="4897438"/>
          </a:xfrm>
        </p:spPr>
        <p:txBody>
          <a:bodyPr/>
          <a:lstStyle/>
          <a:p>
            <a:pPr marL="514350" indent="-514350">
              <a:buClr>
                <a:schemeClr val="tx1"/>
              </a:buClr>
            </a:pPr>
            <a:r>
              <a:rPr lang="ru-RU" b="1" i="1" dirty="0" smtClean="0">
                <a:effectLst/>
                <a:latin typeface="Arial" charset="0"/>
              </a:rPr>
              <a:t>Физическая</a:t>
            </a:r>
          </a:p>
          <a:p>
            <a:pPr marL="457200" indent="-457200">
              <a:buClr>
                <a:schemeClr val="tx1"/>
              </a:buClr>
            </a:pPr>
            <a:endParaRPr lang="ru-RU" sz="2000" b="1" i="1" dirty="0" smtClean="0">
              <a:effectLst/>
              <a:latin typeface="Arial" charset="0"/>
            </a:endParaRPr>
          </a:p>
          <a:p>
            <a:pPr marL="514350" indent="-514350">
              <a:buClr>
                <a:schemeClr val="tx1"/>
              </a:buClr>
            </a:pPr>
            <a:r>
              <a:rPr lang="ru-RU" b="1" i="1" dirty="0" smtClean="0">
                <a:solidFill>
                  <a:schemeClr val="accent2"/>
                </a:solidFill>
                <a:effectLst/>
                <a:latin typeface="Arial" charset="0"/>
              </a:rPr>
              <a:t>Техническая</a:t>
            </a:r>
          </a:p>
          <a:p>
            <a:pPr marL="457200" indent="-457200">
              <a:buClr>
                <a:schemeClr val="tx1"/>
              </a:buClr>
            </a:pPr>
            <a:endParaRPr lang="ru-RU" sz="2000" b="1" i="1" dirty="0" smtClean="0">
              <a:effectLst/>
              <a:latin typeface="Arial" charset="0"/>
            </a:endParaRPr>
          </a:p>
          <a:p>
            <a:pPr marL="514350" indent="-514350">
              <a:buClr>
                <a:schemeClr val="tx1"/>
              </a:buClr>
            </a:pP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charset="0"/>
              </a:rPr>
              <a:t>Тактическая</a:t>
            </a:r>
          </a:p>
          <a:p>
            <a:pPr marL="457200" indent="-457200">
              <a:buClr>
                <a:schemeClr val="tx1"/>
              </a:buClr>
            </a:pPr>
            <a:endParaRPr lang="ru-RU" sz="2000" b="1" i="1" dirty="0" smtClean="0">
              <a:effectLst/>
              <a:latin typeface="Arial" charset="0"/>
            </a:endParaRPr>
          </a:p>
          <a:p>
            <a:pPr marL="514350" indent="-514350">
              <a:buClr>
                <a:schemeClr val="tx1"/>
              </a:buClr>
            </a:pPr>
            <a:r>
              <a:rPr lang="ru-RU" b="1" i="1" dirty="0" smtClean="0">
                <a:solidFill>
                  <a:srgbClr val="00B050"/>
                </a:solidFill>
                <a:effectLst/>
                <a:latin typeface="Arial" charset="0"/>
              </a:rPr>
              <a:t>Морально     </a:t>
            </a:r>
            <a:r>
              <a:rPr lang="ru-RU" b="1" i="1" dirty="0" smtClean="0">
                <a:solidFill>
                  <a:srgbClr val="00B050"/>
                </a:solidFill>
                <a:latin typeface="Arial" charset="0"/>
              </a:rPr>
              <a:t>   -  </a:t>
            </a:r>
            <a:r>
              <a:rPr lang="ru-RU" sz="3200" b="1" i="1" dirty="0" smtClean="0">
                <a:solidFill>
                  <a:srgbClr val="00B050"/>
                </a:solidFill>
                <a:effectLst/>
                <a:latin typeface="Arial" charset="0"/>
              </a:rPr>
              <a:t>волевая</a:t>
            </a:r>
          </a:p>
          <a:p>
            <a:pPr eaLnBrk="1" hangingPunct="1">
              <a:buNone/>
            </a:pPr>
            <a:endParaRPr lang="ru-RU" i="1" dirty="0" smtClean="0">
              <a:effectLst/>
              <a:latin typeface="Arial" charset="0"/>
            </a:endParaRPr>
          </a:p>
        </p:txBody>
      </p:sp>
      <p:pic>
        <p:nvPicPr>
          <p:cNvPr id="6" name="Содержимое 5" descr="http://www.basketbal-enkhuizen.nl/basketballer2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342902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8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48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48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48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485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34" grpId="0" autoUpdateAnimBg="0"/>
      <p:bldP spid="448536" grpId="0" build="p" autoUpdateAnimBg="0" advAuto="2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Какие физические качества развивает  баскетбол ?</a:t>
            </a:r>
            <a:endParaRPr lang="ru-RU" dirty="0"/>
          </a:p>
        </p:txBody>
      </p:sp>
      <p:pic>
        <p:nvPicPr>
          <p:cNvPr id="3" name="Рисунок 2" descr="http://ic.pics.livejournal.com/alexxwave/48785669/1476/original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364333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cs303506.vkontakte.ru/u69951471/-14/x_fda559cf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785926"/>
            <a:ext cx="292895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599</Words>
  <Application>Microsoft Office PowerPoint</Application>
  <PresentationFormat>Экран (4:3)</PresentationFormat>
  <Paragraphs>196</Paragraphs>
  <Slides>25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Диаграмма</vt:lpstr>
      <vt:lpstr>                          Джеймс Не́йсмит-                      тренер и новатор, преподаватель школы в США, создатель игры с мячом в зале.  </vt:lpstr>
      <vt:lpstr>Слайд 2</vt:lpstr>
      <vt:lpstr>Баскетбольный мяч</vt:lpstr>
      <vt:lpstr>Играют две команды, в каждой из которых по пять игроков.  </vt:lpstr>
      <vt:lpstr>Время игры</vt:lpstr>
      <vt:lpstr>Баскетбольная площадка</vt:lpstr>
      <vt:lpstr>Слайд 7</vt:lpstr>
      <vt:lpstr>Подготовка баскетболиста</vt:lpstr>
      <vt:lpstr>Какие физические качества развивает  баскетбол ?</vt:lpstr>
      <vt:lpstr>Слайд 10</vt:lpstr>
      <vt:lpstr>Слайд 11</vt:lpstr>
      <vt:lpstr>Передвижение баскетболиста Важный фактор для достижения успеха – умение изменять скорость передвижения </vt:lpstr>
      <vt:lpstr>Пивотирование – прием, при котором, стоя на одной осевой ноге  и переступая другой, игрок меняет направление</vt:lpstr>
      <vt:lpstr>Финт – прием, с помощью которого игрок старается скрыть свои основные действия от противника</vt:lpstr>
      <vt:lpstr>Ловля – это прием,  с помощью которого баскетболист овладевает мячом</vt:lpstr>
      <vt:lpstr>Передача мяча</vt:lpstr>
      <vt:lpstr>Способы передачи мяча</vt:lpstr>
      <vt:lpstr>Ведение мяча</vt:lpstr>
      <vt:lpstr>Техническая подготовка защитника</vt:lpstr>
      <vt:lpstr>Слайд 20</vt:lpstr>
      <vt:lpstr>Лучшие спортсмены мира</vt:lpstr>
      <vt:lpstr>Жесты судьи</vt:lpstr>
      <vt:lpstr>Слайд 23</vt:lpstr>
      <vt:lpstr>1. Сколько игроков от одной команды может находиться на площадке: А) 4;   б) 5;   в) 6;   г) 7 2. Сколько шагов с мячом можно сделать после ведения: А) 0;   б) 1;   в) 2;   г) 3 3. Сколько шагов можно сделать с мячом с места: А) 1;   б) 2;   в) не ограниченно;   г) 0 4. Ведение выполняется: А) одной рукой;  Б) поочередно двумя руками; В) одновременно двумя руками; Г) поочередно двумя руками или одной рукой </vt:lpstr>
      <vt:lpstr>5. Сколько четвертей в баскетбольном матче: А) 1;   б) 2;   в) 3;   г) 4 6. Сколько фалов должен набрать игрок, чтобы его удалили с площадки: А) 3;   б) 4;   в) 5;   г) 2  7. Родина баскетбола: А) Канада;                                       В) США;  Б) Южная Америка;                      Г) Россия  8. Основоположник баскетбола: А) Пьер де Кубертен;                   В) Джеймс Не́йсмит  Б) Джон Морган;                           Г) Деметриус Викелас   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Дже́ймс Не́йсмит- преподаватель школы в США, тренер и новатор, создатель игры с мячом в залу в 1891г. </dc:title>
  <dc:creator>User</dc:creator>
  <cp:lastModifiedBy>User</cp:lastModifiedBy>
  <cp:revision>84</cp:revision>
  <dcterms:created xsi:type="dcterms:W3CDTF">2012-11-09T03:58:24Z</dcterms:created>
  <dcterms:modified xsi:type="dcterms:W3CDTF">2012-11-19T14:12:45Z</dcterms:modified>
</cp:coreProperties>
</file>