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65" r:id="rId13"/>
    <p:sldId id="26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7D77-4647-4005-B411-B52917A3CD59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4FB5-92D1-4206-A793-069D8E15B6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Спортивная поступь летающего мяча Родина волейбола – США; Изобрёл в 1895г. Ви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2.infourok.ru/uploads/ex/0be4/0007997b-60b0b1e8/640/img1.jpg"/>
          <p:cNvPicPr>
            <a:picLocks noChangeAspect="1" noChangeArrowheads="1"/>
          </p:cNvPicPr>
          <p:nvPr/>
        </p:nvPicPr>
        <p:blipFill>
          <a:blip r:embed="rId2"/>
          <a:srcRect l="1537" t="10242" r="3888" b="5609"/>
          <a:stretch>
            <a:fillRect/>
          </a:stretch>
        </p:blipFill>
        <p:spPr bwMode="auto">
          <a:xfrm>
            <a:off x="0" y="142852"/>
            <a:ext cx="9177369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8229600" cy="25542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Две команды по 3 – 7 человек. Подача выполняется броском одной рукой через сетку. При ловле прижимать нельзя. С мячом можно делать не более трёх шагов, после чего его необходимо передать игроку по команде, либо перебросить через сетку</a:t>
            </a:r>
            <a:endParaRPr lang="ru-RU" dirty="0"/>
          </a:p>
        </p:txBody>
      </p:sp>
      <p:sp>
        <p:nvSpPr>
          <p:cNvPr id="21506" name="AutoShape 2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0" name="AutoShape 26" descr="https://ds05.infourok.ru/uploads/ex/000c/000493eb-05bf148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3" name="AutoShape 29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5" name="AutoShape 31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7" name="AutoShape 33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9" name="AutoShape 35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1" name="AutoShape 37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3" name="AutoShape 39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5" name="AutoShape 41" descr="https://static.sakh.com/info/p/photos/14/140682/f59e5967ed7a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47" name="Picture 43" descr="http://olimp33.ru/images/Course/Pionerball_1.jpg"/>
          <p:cNvPicPr>
            <a:picLocks noChangeAspect="1" noChangeArrowheads="1"/>
          </p:cNvPicPr>
          <p:nvPr/>
        </p:nvPicPr>
        <p:blipFill>
          <a:blip r:embed="rId2"/>
          <a:srcRect t="10437"/>
          <a:stretch>
            <a:fillRect/>
          </a:stretch>
        </p:blipFill>
        <p:spPr bwMode="auto">
          <a:xfrm>
            <a:off x="2786050" y="285728"/>
            <a:ext cx="6184075" cy="34623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4000528" cy="1143000"/>
          </a:xfrm>
        </p:spPr>
        <p:txBody>
          <a:bodyPr/>
          <a:lstStyle/>
          <a:p>
            <a:pPr algn="l"/>
            <a:r>
              <a:rPr lang="ru-RU" dirty="0" smtClean="0"/>
              <a:t>Пионербол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lide.ru/images/19/25517/960/img7.jpg"/>
          <p:cNvPicPr>
            <a:picLocks noChangeAspect="1" noChangeArrowheads="1"/>
          </p:cNvPicPr>
          <p:nvPr/>
        </p:nvPicPr>
        <p:blipFill>
          <a:blip r:embed="rId2"/>
          <a:srcRect r="6250" b="69769"/>
          <a:stretch>
            <a:fillRect/>
          </a:stretch>
        </p:blipFill>
        <p:spPr bwMode="auto">
          <a:xfrm>
            <a:off x="0" y="500042"/>
            <a:ext cx="9059605" cy="2214578"/>
          </a:xfrm>
          <a:prstGeom prst="rect">
            <a:avLst/>
          </a:prstGeom>
          <a:noFill/>
        </p:spPr>
      </p:pic>
      <p:pic>
        <p:nvPicPr>
          <p:cNvPr id="5" name="Picture 2" descr="http://uslide.ru/images/19/25517/960/img7.jpg"/>
          <p:cNvPicPr>
            <a:picLocks noChangeAspect="1" noChangeArrowheads="1"/>
          </p:cNvPicPr>
          <p:nvPr/>
        </p:nvPicPr>
        <p:blipFill>
          <a:blip r:embed="rId2"/>
          <a:srcRect t="43883" r="6250" b="11259"/>
          <a:stretch>
            <a:fillRect/>
          </a:stretch>
        </p:blipFill>
        <p:spPr bwMode="auto">
          <a:xfrm>
            <a:off x="0" y="2786058"/>
            <a:ext cx="905960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1.infourok.ru/uploads/ex/0746/0000a385-8c9656ea/img9.jpg"/>
          <p:cNvPicPr>
            <a:picLocks noChangeAspect="1" noChangeArrowheads="1"/>
          </p:cNvPicPr>
          <p:nvPr/>
        </p:nvPicPr>
        <p:blipFill>
          <a:blip r:embed="rId2"/>
          <a:srcRect l="3125" r="3125" b="8243"/>
          <a:stretch>
            <a:fillRect/>
          </a:stretch>
        </p:blipFill>
        <p:spPr bwMode="auto">
          <a:xfrm>
            <a:off x="285720" y="142852"/>
            <a:ext cx="8858280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Волейбол</a:t>
            </a:r>
            <a:endParaRPr lang="ru-RU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заступ при подаче; подача не произведена в течение 8 секунд после свистка; д..."/>
          <p:cNvPicPr>
            <a:picLocks noChangeAspect="1" noChangeArrowheads="1"/>
          </p:cNvPicPr>
          <p:nvPr/>
        </p:nvPicPr>
        <p:blipFill>
          <a:blip r:embed="rId2"/>
          <a:srcRect l="2905" t="12119" r="12841" b="3863"/>
          <a:stretch>
            <a:fillRect/>
          </a:stretch>
        </p:blipFill>
        <p:spPr bwMode="auto">
          <a:xfrm>
            <a:off x="-33" y="0"/>
            <a:ext cx="91926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86058"/>
            <a:ext cx="8786874" cy="33401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Скорость полёта мяча при подаче лучших игроков может достигать 130 км/ч</a:t>
            </a:r>
          </a:p>
          <a:p>
            <a:r>
              <a:rPr lang="ru-RU" dirty="0" smtClean="0"/>
              <a:t>Длиннейший матч зафиксирован в американском Кингстоне. Продолжительность игры – 75,5 часов. На итальянском чемпионате в 2002 году проведена самая продолжительная волейбольная партия: заняла 48 минут, а итоговый счет равен 54:52.</a:t>
            </a:r>
            <a:endParaRPr lang="ru-RU" dirty="0"/>
          </a:p>
        </p:txBody>
      </p:sp>
      <p:pic>
        <p:nvPicPr>
          <p:cNvPr id="26626" name="Picture 2" descr="Интересные факты Скорость полёта мяча при подаче у лучших игроков может дости..."/>
          <p:cNvPicPr>
            <a:picLocks noChangeAspect="1" noChangeArrowheads="1"/>
          </p:cNvPicPr>
          <p:nvPr/>
        </p:nvPicPr>
        <p:blipFill>
          <a:blip r:embed="rId2"/>
          <a:srcRect t="2403" b="53125"/>
          <a:stretch>
            <a:fillRect/>
          </a:stretch>
        </p:blipFill>
        <p:spPr bwMode="auto">
          <a:xfrm>
            <a:off x="142844" y="0"/>
            <a:ext cx="871543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азновидности волейбола Классический волейбол. Пляжный волейбол (Или волейбол..."/>
          <p:cNvPicPr>
            <a:picLocks noChangeAspect="1" noChangeArrowheads="1"/>
          </p:cNvPicPr>
          <p:nvPr/>
        </p:nvPicPr>
        <p:blipFill>
          <a:blip r:embed="rId2"/>
          <a:srcRect l="2864" t="9375" r="4166"/>
          <a:stretch>
            <a:fillRect/>
          </a:stretch>
        </p:blipFill>
        <p:spPr bwMode="auto">
          <a:xfrm>
            <a:off x="0" y="0"/>
            <a:ext cx="9380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Пионербол Волейбол Пляжный волейбол Фаустбол Кертнбол Волейбол для людей с ог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ионербол Волейбол Пляжный волейбол Фаустбол Кертнбол Волейбол для людей с ог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ионербол Волейбол Пляжный волейбол Фаустбол Кертнбол Волейбол для людей с ог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Пионербол Волейбол Пляжный волейбол Фаустбол Кертнбол Волейбол для людей с ог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Documents and Settings\Nadegda\%D0%A0%D0%B0%D0%B1%D0%BE%D1%87%D0%B8%D0%B9 %D1%81%D1%82%D0%BE%D0%BB\%D0%9F%D1%80%D0%B5%D0%B7%D0%B5%D0%BD%D1%82%D0%B0%D1%86%D0%B8%D1%8F %D0%BF%D0%BE %D1%84%D0%B8%D0%B7%D0%B8%D1%87%D0%B5%D1%81%D0%BA%D0%BE%D0%B9 %D0%BA%D1%83%D0%BB%D1%8C%D1%82%D1%83%D1%80%D0%B5 %D0%BD%D0%B0 %D1%82%D0%B5%D0%BC%D1%83 &amp;quot;%D0%92%D0%BE%D0%BB%D0%B5%D0%B9%D0%B1%D0%BE%D0%BB %D0%B2 %D0%BD%D0%B0%D1%87%D0%B0%D0%BB%D1%8C%D0%BD%D0%BE%D0%B9 %D1%88%D0%BA;_files\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C:\Documents and Settings\Nadegda\%D0%A0%D0%B0%D0%B1%D0%BE%D1%87%D0%B8%D0%B9 %D1%81%D1%82%D0%BE%D0%BB\%D0%9F%D1%80%D0%B5%D0%B7%D0%B5%D0%BD%D1%82%D0%B0%D1%86%D0%B8%D1%8F %D0%BF%D0%BE %D1%84%D0%B8%D0%B7%D0%B8%D1%87%D0%B5%D1%81%D0%BA%D0%BE%D0%B9 %D0%BA%D1%83%D0%BB%D1%8C%D1%82%D1%83%D1%80%D0%B5 %D0%BD%D0%B0 %D1%82%D0%B5%D0%BC%D1%83 &amp;quot;%D0%92%D0%BE%D0%BB%D0%B5%D0%B9%D0%B1%D0%BE%D0%BB %D0%B2 %D0%BD%D0%B0%D1%87%D0%B0%D0%BB%D1%8C%D0%BD%D0%BE%D0%B9 %D1%88%D0%BA;_files\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Пионербол Волейбол Пляжный волейбол Фаустбол Кертнбол Волейбол для людей с ог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1" t="6123" r="3316" b="2040"/>
          <a:stretch>
            <a:fillRect/>
          </a:stretch>
        </p:blipFill>
        <p:spPr bwMode="auto">
          <a:xfrm>
            <a:off x="0" y="131444"/>
            <a:ext cx="9144000" cy="672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9397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Фаустбол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43956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 команды по </a:t>
            </a:r>
            <a:r>
              <a:rPr lang="ru-RU" dirty="0"/>
              <a:t>5</a:t>
            </a:r>
            <a:r>
              <a:rPr lang="ru-RU" dirty="0" smtClean="0"/>
              <a:t> игроков </a:t>
            </a:r>
          </a:p>
          <a:p>
            <a:r>
              <a:rPr lang="ru-RU" dirty="0" smtClean="0"/>
              <a:t>площадка 50х20м </a:t>
            </a:r>
          </a:p>
          <a:p>
            <a:pPr>
              <a:buNone/>
            </a:pPr>
            <a:r>
              <a:rPr lang="ru-RU" dirty="0" smtClean="0"/>
              <a:t> (как в помещении, так и на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открытом воздухе).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Мяч чуть тяжелее волейбольного</a:t>
            </a:r>
          </a:p>
          <a:p>
            <a:r>
              <a:rPr lang="ru-RU" dirty="0" smtClean="0"/>
              <a:t>Игра состоит из 2 таймов по 15 минут. </a:t>
            </a:r>
          </a:p>
          <a:p>
            <a:r>
              <a:rPr lang="ru-RU" dirty="0" smtClean="0"/>
              <a:t>Вместо сетки – веревка (на высоте 2</a:t>
            </a:r>
            <a:r>
              <a:rPr lang="ru-RU" sz="2900" dirty="0" smtClean="0"/>
              <a:t>м)</a:t>
            </a:r>
            <a:r>
              <a:rPr lang="ru-RU" dirty="0" smtClean="0"/>
              <a:t>. Подача производится с линии в 3м от веревки. Принимать мяч можно и с воздуха, и после отскока от земли (только один отскок), пасовать его партнеру и переводить на сторону соперника надо ударом кулака или предплечья. При этом действует волейбольное «правило трех касаний», запрещается бить по мячу двумя кулаками одновременно, а при переводе на чужую сторону мяч не должен задевать веревку или пролетать под ней.</a:t>
            </a:r>
            <a:endParaRPr lang="ru-RU" dirty="0"/>
          </a:p>
        </p:txBody>
      </p:sp>
      <p:pic>
        <p:nvPicPr>
          <p:cNvPr id="27650" name="Picture 2" descr="http://sport-fan.ch/wp/wp-content/uploads/2015/09/Riwi_faustball_05.jpg"/>
          <p:cNvPicPr>
            <a:picLocks noChangeAspect="1" noChangeArrowheads="1"/>
          </p:cNvPicPr>
          <p:nvPr/>
        </p:nvPicPr>
        <p:blipFill>
          <a:blip r:embed="rId2"/>
          <a:srcRect r="6661" b="7239"/>
          <a:stretch>
            <a:fillRect/>
          </a:stretch>
        </p:blipFill>
        <p:spPr bwMode="auto">
          <a:xfrm>
            <a:off x="4000496" y="142852"/>
            <a:ext cx="502449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Воллибол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4030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(англ. «</a:t>
            </a:r>
            <a:r>
              <a:rPr lang="ru-RU" dirty="0" err="1" smtClean="0"/>
              <a:t>wallyball</a:t>
            </a:r>
            <a:r>
              <a:rPr lang="ru-RU" dirty="0" smtClean="0"/>
              <a:t>», от «</a:t>
            </a:r>
            <a:r>
              <a:rPr lang="ru-RU" dirty="0" err="1" smtClean="0"/>
              <a:t>wall</a:t>
            </a:r>
            <a:r>
              <a:rPr lang="ru-RU" dirty="0" smtClean="0"/>
              <a:t>» – стена) изобрел в 1979 американец Джо Гарсиа. Играют две команды по </a:t>
            </a:r>
            <a:r>
              <a:rPr lang="ru-RU" dirty="0"/>
              <a:t>2</a:t>
            </a:r>
            <a:r>
              <a:rPr lang="ru-RU" dirty="0" smtClean="0"/>
              <a:t>, 3 или 4 человека. Допускается использование </a:t>
            </a:r>
          </a:p>
          <a:p>
            <a:pPr>
              <a:buNone/>
            </a:pPr>
            <a:r>
              <a:rPr lang="ru-RU" dirty="0" smtClean="0"/>
              <a:t>   боковых стен </a:t>
            </a:r>
          </a:p>
          <a:p>
            <a:pPr>
              <a:buNone/>
            </a:pPr>
            <a:r>
              <a:rPr lang="ru-RU" dirty="0" smtClean="0"/>
              <a:t>    спортзала.</a:t>
            </a:r>
            <a:endParaRPr lang="ru-RU" dirty="0"/>
          </a:p>
        </p:txBody>
      </p:sp>
      <p:pic>
        <p:nvPicPr>
          <p:cNvPr id="28674" name="Picture 2" descr="http://blog.sportmaster.ru/content/uploads/2018/08/vollib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928934"/>
            <a:ext cx="5455824" cy="376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pPr algn="l"/>
            <a:r>
              <a:rPr lang="ru-RU" dirty="0" err="1" smtClean="0"/>
              <a:t>Кертнбол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54395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Вместо сетки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натягивается достаточно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плотная ткань, так что </a:t>
            </a:r>
          </a:p>
          <a:p>
            <a:pPr>
              <a:buNone/>
            </a:pPr>
            <a:r>
              <a:rPr lang="ru-RU" dirty="0" smtClean="0"/>
              <a:t>   соперники почти не видят друг друга и не могут заранее знать, в какую сторону летит мяч и с какой скоростью. Это значит, что им нужно очень внимательно следить за тем, когда и где он появится в воздухе. </a:t>
            </a:r>
            <a:endParaRPr lang="ru-RU" dirty="0"/>
          </a:p>
        </p:txBody>
      </p:sp>
      <p:pic>
        <p:nvPicPr>
          <p:cNvPr id="29698" name="Picture 2" descr="http://1.bp.blogspot.com/_vasoebUoKA8/SlzGOJWaAGI/AAAAAAAAB70/YU65O9r_JWk/s32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541" y="142852"/>
            <a:ext cx="442945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pPr algn="l"/>
            <a:r>
              <a:rPr lang="ru-RU" dirty="0" smtClean="0"/>
              <a:t>Боссабол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543956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Площадка </a:t>
            </a:r>
          </a:p>
          <a:p>
            <a:pPr>
              <a:buNone/>
            </a:pPr>
            <a:r>
              <a:rPr lang="ru-RU" dirty="0" smtClean="0"/>
              <a:t>  представляет </a:t>
            </a:r>
          </a:p>
          <a:p>
            <a:pPr>
              <a:buNone/>
            </a:pPr>
            <a:r>
              <a:rPr lang="ru-RU" dirty="0" smtClean="0"/>
              <a:t>   собой огромный надутый мат, разделенный волейбольной сеткой, по обе стороны которой, в особых круглых ямах посередине мата, оборудованы батуты. Большую часть времени игроки проводят в воздухе, в кульбитах, отбивая и принимая мяч. Игра ведется под музыку.</a:t>
            </a:r>
            <a:endParaRPr lang="ru-RU" dirty="0"/>
          </a:p>
        </p:txBody>
      </p:sp>
      <p:sp>
        <p:nvSpPr>
          <p:cNvPr id="30722" name="AutoShape 2" descr="https://i.pinimg.com/originals/6b/63/b7/6b63b7b64ffc72a7ba63f74ad96a5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i.pinimg.com/originals/6b/63/b7/6b63b7b64ffc72a7ba63f74ad96a5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i.pinimg.com/originals/6b/63/b7/6b63b7b64ffc72a7ba63f74ad96a5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0" name="AutoShape 20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2" name="AutoShape 22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4" name="AutoShape 24" descr="https://www.holidayhypermarket.co.uk/hype/wp-content/uploads/2015/09/Bossaball-wik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6" name="Picture 26" descr="https://i.ytimg.com/vi/JMnK4wjRU-g/maxresdefault.jpg"/>
          <p:cNvPicPr>
            <a:picLocks noChangeAspect="1" noChangeArrowheads="1"/>
          </p:cNvPicPr>
          <p:nvPr/>
        </p:nvPicPr>
        <p:blipFill>
          <a:blip r:embed="rId2"/>
          <a:srcRect l="2251" r="4326" b="13956"/>
          <a:stretch>
            <a:fillRect/>
          </a:stretch>
        </p:blipFill>
        <p:spPr bwMode="auto">
          <a:xfrm>
            <a:off x="2857488" y="0"/>
            <a:ext cx="592935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Сидячий </a:t>
            </a:r>
            <a:r>
              <a:rPr lang="ru-RU" dirty="0" err="1" smtClean="0"/>
              <a:t>воллейбол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20717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Эту игру придумали голландцы для людей с врожденными физическими отклонениями, травмированные спортсмены, те, кто пострадал в авариях. </a:t>
            </a:r>
            <a:r>
              <a:rPr lang="ru-RU" dirty="0"/>
              <a:t>М</a:t>
            </a:r>
            <a:r>
              <a:rPr lang="ru-RU" dirty="0" smtClean="0"/>
              <a:t>еньший размер корта и низкое положение сетки. </a:t>
            </a:r>
            <a:endParaRPr lang="ru-RU" dirty="0"/>
          </a:p>
        </p:txBody>
      </p:sp>
      <p:pic>
        <p:nvPicPr>
          <p:cNvPr id="31746" name="Picture 2" descr="https://paralymp.ru/upload/iblock/ef8/ef8adc421fe9a482d4dffd62a8421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1"/>
            <a:ext cx="6286544" cy="366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равила пляжного волейбола Команда из двух человек. Форма участников «пляжная..."/>
          <p:cNvPicPr>
            <a:picLocks noChangeAspect="1" noChangeArrowheads="1"/>
          </p:cNvPicPr>
          <p:nvPr/>
        </p:nvPicPr>
        <p:blipFill>
          <a:blip r:embed="rId2"/>
          <a:srcRect l="1862" t="8511" r="4787" b="3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www.huck.net/media/img/images/514-06-F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0114" y="1071546"/>
            <a:ext cx="13228633" cy="9921475"/>
          </a:xfrm>
          <a:prstGeom prst="rect">
            <a:avLst/>
          </a:prstGeom>
          <a:noFill/>
        </p:spPr>
      </p:pic>
      <p:pic>
        <p:nvPicPr>
          <p:cNvPr id="9" name="Рисунок 8" descr="https://www.huck.net/media/img/images/514-06-F3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53578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387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Фаустбол</vt:lpstr>
      <vt:lpstr>Воллибол</vt:lpstr>
      <vt:lpstr>Кертнбол</vt:lpstr>
      <vt:lpstr>Боссабол</vt:lpstr>
      <vt:lpstr>Сидячий воллейбол</vt:lpstr>
      <vt:lpstr>Слайд 9</vt:lpstr>
      <vt:lpstr>Пионербол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Nadegda</dc:creator>
  <cp:lastModifiedBy>Nadegda</cp:lastModifiedBy>
  <cp:revision>20</cp:revision>
  <dcterms:created xsi:type="dcterms:W3CDTF">2019-01-08T12:15:06Z</dcterms:created>
  <dcterms:modified xsi:type="dcterms:W3CDTF">2019-01-08T15:33:47Z</dcterms:modified>
</cp:coreProperties>
</file>