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4" r:id="rId8"/>
    <p:sldId id="262" r:id="rId9"/>
    <p:sldId id="263" r:id="rId10"/>
    <p:sldId id="268" r:id="rId11"/>
    <p:sldId id="265" r:id="rId12"/>
    <p:sldId id="266" r:id="rId13"/>
    <p:sldId id="267" r:id="rId14"/>
    <p:sldId id="271" r:id="rId15"/>
    <p:sldId id="276" r:id="rId16"/>
    <p:sldId id="278" r:id="rId17"/>
    <p:sldId id="272" r:id="rId18"/>
    <p:sldId id="273" r:id="rId19"/>
    <p:sldId id="274" r:id="rId20"/>
    <p:sldId id="269" r:id="rId21"/>
    <p:sldId id="270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461-59DD-42ED-9E12-F9B3B84E6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7351-6522-474A-8915-7F057494F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47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461-59DD-42ED-9E12-F9B3B84E6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7351-6522-474A-8915-7F057494F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84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461-59DD-42ED-9E12-F9B3B84E6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7351-6522-474A-8915-7F057494F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81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461-59DD-42ED-9E12-F9B3B84E6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7351-6522-474A-8915-7F057494F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72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461-59DD-42ED-9E12-F9B3B84E6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7351-6522-474A-8915-7F057494F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84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461-59DD-42ED-9E12-F9B3B84E6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7351-6522-474A-8915-7F057494F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87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461-59DD-42ED-9E12-F9B3B84E6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7351-6522-474A-8915-7F057494F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12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461-59DD-42ED-9E12-F9B3B84E6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7351-6522-474A-8915-7F057494F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34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461-59DD-42ED-9E12-F9B3B84E6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7351-6522-474A-8915-7F057494F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1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461-59DD-42ED-9E12-F9B3B84E6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7351-6522-474A-8915-7F057494F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75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0461-59DD-42ED-9E12-F9B3B84E6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7351-6522-474A-8915-7F057494F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820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E0461-59DD-42ED-9E12-F9B3B84E6638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C7351-6522-474A-8915-7F057494F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39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3887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Лёгкая Атлетика</a:t>
            </a:r>
            <a:endParaRPr lang="ru-RU" sz="4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117" y="1700808"/>
            <a:ext cx="4575281" cy="460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4364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Технику бега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принято условно делить на следующие фазы: </a:t>
            </a:r>
          </a:p>
          <a:p>
            <a:r>
              <a:rPr lang="ru-RU" dirty="0" smtClean="0"/>
              <a:t>старт </a:t>
            </a:r>
          </a:p>
          <a:p>
            <a:r>
              <a:rPr lang="ru-RU" dirty="0" smtClean="0"/>
              <a:t>стартовый разгон </a:t>
            </a:r>
          </a:p>
          <a:p>
            <a:r>
              <a:rPr lang="ru-RU" dirty="0" smtClean="0"/>
              <a:t>бег по дистанции  </a:t>
            </a:r>
          </a:p>
          <a:p>
            <a:r>
              <a:rPr lang="ru-RU" dirty="0" smtClean="0"/>
              <a:t>финиширование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2948360" cy="427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624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ПРАВИЛЬНОЕ ДЫХАНИЕ ПРИ БЕГЕ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Перед стартом спортсмен делает несколько глубоких вдохов и выдохов (но не быстро, иначе может закружиться голова). После команды «На старт!», заняв стартовую позу, он делает 2-3 глубоких вдоха и выдоха. По команде «Внимание!», делает глубокий вдох и полный выдох. При прохождении дистанции дышать нужно в ритм бега (на 2-3 шага вдох и на 2-3 шага выдох.) На протяжении всего бега ритм дыхания меняется: со старта бегун дышит глубже и реже, при ускорениях - чаще. Дышать необходимо через полуоткрытый рот и нос.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436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Марафон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— олимпийская дисциплина легкоатлетической программы у мужчин с 1896 </a:t>
            </a:r>
            <a:r>
              <a:rPr lang="ru-RU" dirty="0" smtClean="0"/>
              <a:t>г, </a:t>
            </a:r>
            <a:r>
              <a:rPr lang="ru-RU" dirty="0"/>
              <a:t>у </a:t>
            </a:r>
            <a:r>
              <a:rPr lang="ru-RU" dirty="0" smtClean="0"/>
              <a:t>женщин—с </a:t>
            </a:r>
            <a:r>
              <a:rPr lang="ru-RU" dirty="0"/>
              <a:t>1984 </a:t>
            </a:r>
            <a:r>
              <a:rPr lang="ru-RU" dirty="0" smtClean="0"/>
              <a:t>г. </a:t>
            </a:r>
            <a:r>
              <a:rPr lang="ru-RU" dirty="0"/>
              <a:t>З</a:t>
            </a:r>
            <a:r>
              <a:rPr lang="ru-RU" dirty="0" smtClean="0"/>
              <a:t>абег на дистанцию </a:t>
            </a:r>
            <a:r>
              <a:rPr lang="ru-RU" dirty="0"/>
              <a:t>42 км 195 </a:t>
            </a:r>
            <a:r>
              <a:rPr lang="ru-RU" dirty="0" smtClean="0"/>
              <a:t>м. </a:t>
            </a:r>
            <a:r>
              <a:rPr lang="ru-RU" dirty="0"/>
              <a:t>Марафонские соревнования проводятся на </a:t>
            </a:r>
            <a:r>
              <a:rPr lang="ru-RU" dirty="0" smtClean="0"/>
              <a:t>шоссе</a:t>
            </a:r>
            <a:r>
              <a:rPr lang="ru-RU" dirty="0"/>
              <a:t>, но само слово часто применяют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любым </a:t>
            </a:r>
            <a:r>
              <a:rPr lang="ru-RU" dirty="0" smtClean="0"/>
              <a:t>длительным</a:t>
            </a:r>
          </a:p>
          <a:p>
            <a:pPr marL="0" indent="0">
              <a:buNone/>
            </a:pPr>
            <a:r>
              <a:rPr lang="ru-RU" dirty="0" smtClean="0"/>
              <a:t> пробегам.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88024" y="3789040"/>
            <a:ext cx="403244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1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Согласно легенде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греческий воин Фидиппид </a:t>
            </a:r>
          </a:p>
          <a:p>
            <a:pPr marL="0" indent="0">
              <a:buNone/>
            </a:pPr>
            <a:r>
              <a:rPr lang="ru-RU" dirty="0" smtClean="0"/>
              <a:t>(по </a:t>
            </a:r>
            <a:r>
              <a:rPr lang="ru-RU" dirty="0"/>
              <a:t>другим источникам —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Филиппид) </a:t>
            </a:r>
            <a:r>
              <a:rPr lang="ru-RU" dirty="0"/>
              <a:t>в 490 </a:t>
            </a:r>
            <a:r>
              <a:rPr lang="ru-RU" dirty="0" smtClean="0"/>
              <a:t>г </a:t>
            </a:r>
            <a:r>
              <a:rPr lang="ru-RU" dirty="0"/>
              <a:t>до </a:t>
            </a:r>
            <a:r>
              <a:rPr lang="ru-RU" dirty="0" smtClean="0"/>
              <a:t>н.э. </a:t>
            </a:r>
          </a:p>
          <a:p>
            <a:pPr marL="0" indent="0">
              <a:buNone/>
            </a:pPr>
            <a:r>
              <a:rPr lang="ru-RU" dirty="0" smtClean="0"/>
              <a:t>после </a:t>
            </a:r>
            <a:r>
              <a:rPr lang="ru-RU" b="1" dirty="0"/>
              <a:t>битвы при Марафоне </a:t>
            </a:r>
            <a:r>
              <a:rPr lang="ru-RU" dirty="0"/>
              <a:t>пробежал, не останавливаясь, от </a:t>
            </a:r>
            <a:r>
              <a:rPr lang="ru-RU" b="1" dirty="0"/>
              <a:t>Марафона</a:t>
            </a:r>
            <a:r>
              <a:rPr lang="ru-RU" dirty="0"/>
              <a:t> до Афин, чтобы возвестить о победе греков. Добежав до Афин, он успел крикнуть «Радуйтесь, афиняне, мы победили!» и упал замертво.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85728"/>
            <a:ext cx="3000082" cy="281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63157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 </a:t>
            </a:r>
            <a:r>
              <a:rPr lang="ru-RU" dirty="0" smtClean="0"/>
              <a:t>Спирос Луис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488315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sz="2800" dirty="0" smtClean="0"/>
              <a:t>Первые состязания марафонцев были</a:t>
            </a:r>
          </a:p>
          <a:p>
            <a:pPr>
              <a:buNone/>
            </a:pPr>
            <a:r>
              <a:rPr lang="ru-RU" sz="2800" dirty="0" smtClean="0"/>
              <a:t>                          проведены в 1896 г на Олимпиаде в Афинах. В то время никто не бегал на такие расстояния, а память о славной кончине Фидиппида не давала повода для оптимизма. На старт вышли семнадцать смельчаков. Победителем стал грек </a:t>
            </a:r>
            <a:r>
              <a:rPr lang="ru-RU" sz="2800" dirty="0" err="1" smtClean="0"/>
              <a:t>Спирос</a:t>
            </a:r>
            <a:r>
              <a:rPr lang="ru-RU" sz="2800" dirty="0" smtClean="0"/>
              <a:t> Луис с результатом </a:t>
            </a:r>
          </a:p>
          <a:p>
            <a:pPr>
              <a:buNone/>
            </a:pPr>
            <a:r>
              <a:rPr lang="ru-RU" sz="2800" dirty="0" smtClean="0"/>
              <a:t>    2 часа 58 минут 50 секунд.</a:t>
            </a:r>
          </a:p>
          <a:p>
            <a:pPr>
              <a:buNone/>
            </a:pPr>
            <a:r>
              <a:rPr lang="ru-RU" sz="2800" dirty="0" smtClean="0"/>
              <a:t>    Король </a:t>
            </a:r>
          </a:p>
          <a:p>
            <a:pPr>
              <a:buNone/>
            </a:pPr>
            <a:r>
              <a:rPr lang="ru-RU" sz="2800" dirty="0" smtClean="0"/>
              <a:t>    Греции </a:t>
            </a:r>
          </a:p>
          <a:p>
            <a:pPr>
              <a:buNone/>
            </a:pPr>
            <a:r>
              <a:rPr lang="ru-RU" sz="2800" dirty="0" smtClean="0"/>
              <a:t>    пожал ему руку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260" y="3929066"/>
            <a:ext cx="4352688" cy="255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16888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Мировые рекорды среди мужчин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Время     Имя                            Страна	       Дата         Марафон</a:t>
            </a:r>
          </a:p>
          <a:p>
            <a:pPr>
              <a:buNone/>
            </a:pPr>
            <a:r>
              <a:rPr lang="ru-RU" sz="2200" dirty="0" smtClean="0"/>
              <a:t>2:03:38    Патрик Макау                Кения          2011         Берлинский</a:t>
            </a:r>
          </a:p>
          <a:p>
            <a:pPr>
              <a:buNone/>
            </a:pPr>
            <a:r>
              <a:rPr lang="ru-RU" sz="2200" dirty="0" smtClean="0"/>
              <a:t>2:03:42    Уилсон Кипсанг             Кения        2011        Франкфуртский</a:t>
            </a:r>
          </a:p>
          <a:p>
            <a:pPr>
              <a:buNone/>
            </a:pPr>
            <a:r>
              <a:rPr lang="ru-RU" sz="2200" dirty="0" smtClean="0"/>
              <a:t>2:03:59	  Хайле Гебреселассие	 Эфиопия    2008        Берлинский</a:t>
            </a:r>
          </a:p>
          <a:p>
            <a:pPr>
              <a:buNone/>
            </a:pPr>
            <a:r>
              <a:rPr lang="ru-RU" sz="2200" dirty="0" smtClean="0"/>
              <a:t>2:04:23	  Айеле Абшеро	 Эфиопия    2012        Дубайский</a:t>
            </a:r>
          </a:p>
          <a:p>
            <a:pPr>
              <a:buNone/>
            </a:pPr>
            <a:r>
              <a:rPr lang="ru-RU" sz="2200" dirty="0" smtClean="0"/>
              <a:t>2:04:27	  Дункан Кибет	                Кения	       2009        Роттердамский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8596" y="1643050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14282" y="2500306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678893" y="2536025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036215" y="2536025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107785" y="2536025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8596" y="1214422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14752"/>
            <a:ext cx="2024059" cy="303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786190"/>
            <a:ext cx="1692532" cy="289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214818"/>
            <a:ext cx="332186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Мировые рекорды среди женщин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Время     Имя                            Страна	           Дата       Марафон</a:t>
            </a:r>
          </a:p>
          <a:p>
            <a:pPr>
              <a:buNone/>
            </a:pPr>
            <a:r>
              <a:rPr lang="ru-RU" sz="2200" dirty="0" smtClean="0"/>
              <a:t>2:15:25    Пола Рэдклифф       </a:t>
            </a:r>
            <a:r>
              <a:rPr lang="ru-RU" sz="2000" dirty="0" smtClean="0"/>
              <a:t>Великобритания</a:t>
            </a:r>
            <a:r>
              <a:rPr lang="ru-RU" sz="2200" dirty="0" smtClean="0"/>
              <a:t>   2003      Лондонский</a:t>
            </a:r>
          </a:p>
          <a:p>
            <a:pPr>
              <a:buNone/>
            </a:pPr>
            <a:r>
              <a:rPr lang="ru-RU" sz="2200" dirty="0" smtClean="0"/>
              <a:t>2:18:20    Лилия Шобухова      Россия                 2011      Чикагский</a:t>
            </a:r>
          </a:p>
          <a:p>
            <a:pPr>
              <a:buNone/>
            </a:pPr>
            <a:r>
              <a:rPr lang="ru-RU" sz="2200" dirty="0" smtClean="0"/>
              <a:t>2:18:47    Катрин Ндереба       Кения                  2011      Чикагский</a:t>
            </a:r>
          </a:p>
          <a:p>
            <a:pPr>
              <a:buNone/>
            </a:pPr>
            <a:r>
              <a:rPr lang="ru-RU" sz="2200" dirty="0" smtClean="0"/>
              <a:t>2:19:12   Мизуки Ногучи           Япония               2005      Берлинский</a:t>
            </a:r>
          </a:p>
          <a:p>
            <a:pPr>
              <a:buNone/>
            </a:pPr>
            <a:r>
              <a:rPr lang="ru-RU" sz="2200" dirty="0" smtClean="0"/>
              <a:t>2:19:19    Мэри Кейтани           Кения                   2011     Лондонский	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8596" y="1643050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14282" y="2500306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465373" y="2535231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465637" y="2606669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322893" y="2535231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8596" y="1214422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14752"/>
            <a:ext cx="2055531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857628"/>
            <a:ext cx="3397105" cy="255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786190"/>
            <a:ext cx="1943701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На Лондонской Олимпиаде </a:t>
            </a:r>
            <a:r>
              <a:rPr lang="ru-RU" sz="2800" b="1" dirty="0" smtClean="0"/>
              <a:t>1908</a:t>
            </a:r>
            <a:r>
              <a:rPr lang="ru-RU" sz="2800" dirty="0" smtClean="0"/>
              <a:t> года падает за пятнадцать метров до финиша бежавший первым итальянец </a:t>
            </a:r>
            <a:r>
              <a:rPr lang="ru-RU" sz="2800" b="1" dirty="0" smtClean="0"/>
              <a:t>Дорандо Пиетри</a:t>
            </a:r>
            <a:r>
              <a:rPr lang="ru-RU" sz="2800" dirty="0" smtClean="0"/>
              <a:t>. </a:t>
            </a:r>
            <a:r>
              <a:rPr lang="en-US" sz="2800" dirty="0" smtClean="0"/>
              <a:t>C</a:t>
            </a:r>
            <a:r>
              <a:rPr lang="ru-RU" sz="2800" dirty="0" smtClean="0"/>
              <a:t> </a:t>
            </a:r>
            <a:r>
              <a:rPr lang="ru-RU" sz="2800" dirty="0" smtClean="0"/>
              <a:t>помощью судей он пересёк финишную черту, но был дисквалифицирован за получение посторонней помощи. В итоге чемпионом стал американец </a:t>
            </a:r>
            <a:r>
              <a:rPr lang="ru-RU" sz="2800" b="1" dirty="0" smtClean="0"/>
              <a:t>Джон Хейес</a:t>
            </a:r>
            <a:r>
              <a:rPr lang="ru-RU" sz="2800" dirty="0" smtClean="0"/>
              <a:t>. </a:t>
            </a:r>
          </a:p>
          <a:p>
            <a:pPr>
              <a:buNone/>
            </a:pPr>
            <a:r>
              <a:rPr lang="ru-RU" sz="2800" dirty="0" smtClean="0"/>
              <a:t>  </a:t>
            </a:r>
            <a:r>
              <a:rPr lang="ru-RU" sz="2800" dirty="0" smtClean="0"/>
              <a:t>Небезынтересно</a:t>
            </a:r>
            <a:r>
              <a:rPr lang="ru-RU" sz="2800" dirty="0" smtClean="0"/>
              <a:t>, что </a:t>
            </a:r>
          </a:p>
          <a:p>
            <a:pPr>
              <a:buNone/>
            </a:pPr>
            <a:r>
              <a:rPr lang="ru-RU" sz="2800" dirty="0" smtClean="0"/>
              <a:t>  </a:t>
            </a:r>
            <a:r>
              <a:rPr lang="ru-RU" sz="2800" dirty="0" smtClean="0"/>
              <a:t>приводил </a:t>
            </a:r>
            <a:r>
              <a:rPr lang="ru-RU" sz="2800" dirty="0" smtClean="0"/>
              <a:t>его в чувство </a:t>
            </a:r>
          </a:p>
          <a:p>
            <a:pPr>
              <a:buNone/>
            </a:pPr>
            <a:r>
              <a:rPr lang="ru-RU" sz="2800" dirty="0" smtClean="0"/>
              <a:t>  </a:t>
            </a:r>
            <a:r>
              <a:rPr lang="ru-RU" sz="2800" dirty="0" smtClean="0"/>
              <a:t>врач </a:t>
            </a:r>
            <a:r>
              <a:rPr lang="ru-RU" sz="2800" dirty="0" smtClean="0"/>
              <a:t>Артур Конан Доил.</a:t>
            </a:r>
            <a:endParaRPr lang="ru-RU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214686"/>
            <a:ext cx="45706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smtClean="0"/>
              <a:t>Мошенничество американца Фреда Лорца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Участник марафонского забега </a:t>
            </a:r>
          </a:p>
          <a:p>
            <a:pPr>
              <a:buNone/>
            </a:pPr>
            <a:r>
              <a:rPr lang="ru-RU" dirty="0" smtClean="0"/>
              <a:t>     в Сент-Луисе 1904,Игры </a:t>
            </a:r>
            <a:r>
              <a:rPr lang="en-US" dirty="0" smtClean="0"/>
              <a:t>III </a:t>
            </a:r>
            <a:r>
              <a:rPr lang="ru-RU" dirty="0" smtClean="0"/>
              <a:t>Олимпиады,.</a:t>
            </a:r>
          </a:p>
          <a:p>
            <a:pPr>
              <a:buNone/>
            </a:pPr>
            <a:r>
              <a:rPr lang="ru-RU" dirty="0" smtClean="0"/>
              <a:t>      Лорц, который находился в лидирующей группе, через 12 км после старта остановился: сильнейшие судороги свели ноги. Какой-то болельщик, ехавший за спортсменами на автомобиле взял Лорца к себе. </a:t>
            </a:r>
          </a:p>
          <a:p>
            <a:r>
              <a:rPr lang="ru-RU" dirty="0" smtClean="0"/>
              <a:t> Вскоре они обогнали всех конкурентов, а за 18км до стадиона Лорц сказал, что почувствовал себя лучше и попросил водителя высадить его из машины. Эти 18 км он добирался пешком, но все-таки достиг стадиона. Оркестр исполнил государственный гимн США. Дочь президента Алиса Рузвельт вручила ему золотую медаль.</a:t>
            </a:r>
          </a:p>
          <a:p>
            <a:r>
              <a:rPr lang="ru-RU" dirty="0" smtClean="0"/>
              <a:t> Эта комедия длилась до тех пор, пока на дорожке стадиона не появился, спотыкаясь и пошатываясь, американец Томас </a:t>
            </a:r>
            <a:r>
              <a:rPr lang="ru-RU" dirty="0" err="1" smtClean="0"/>
              <a:t>Хикс</a:t>
            </a:r>
            <a:r>
              <a:rPr lang="ru-RU" dirty="0" smtClean="0"/>
              <a:t>. За ним на стадион въехал официальный наблюдатель, который обвинил Лорца в том, что тот часть дистанции проехал на автомобиле. Это вызвало бурю негодования на трибунах. Лжечемпион был пожизненно дисквалифицирован.</a:t>
            </a:r>
            <a:endParaRPr lang="ru-RU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09520"/>
            <a:ext cx="1714512" cy="131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Марафонцы и здоровье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52864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Серьезную угрозу здоровью </a:t>
            </a:r>
          </a:p>
          <a:p>
            <a:pPr>
              <a:buNone/>
            </a:pPr>
            <a:r>
              <a:rPr lang="ru-RU" dirty="0" smtClean="0"/>
              <a:t>   бегунов-марафонцев представляет </a:t>
            </a:r>
          </a:p>
          <a:p>
            <a:pPr>
              <a:buNone/>
            </a:pPr>
            <a:r>
              <a:rPr lang="ru-RU" dirty="0" smtClean="0"/>
              <a:t>   не возникновение сердечной </a:t>
            </a:r>
          </a:p>
          <a:p>
            <a:pPr>
              <a:buNone/>
            </a:pPr>
            <a:r>
              <a:rPr lang="ru-RU" dirty="0" smtClean="0"/>
              <a:t>   недостаточности на дистанции, а </a:t>
            </a:r>
          </a:p>
          <a:p>
            <a:pPr>
              <a:buNone/>
            </a:pPr>
            <a:r>
              <a:rPr lang="ru-RU" dirty="0" smtClean="0"/>
              <a:t>   вероятность получения ими </a:t>
            </a:r>
          </a:p>
          <a:p>
            <a:pPr>
              <a:buNone/>
            </a:pPr>
            <a:r>
              <a:rPr lang="ru-RU" dirty="0" smtClean="0"/>
              <a:t>    теплового удара с возможным </a:t>
            </a:r>
          </a:p>
          <a:p>
            <a:pPr>
              <a:buNone/>
            </a:pPr>
            <a:r>
              <a:rPr lang="ru-RU" dirty="0" smtClean="0"/>
              <a:t>   летальным исходом. Оптимальная </a:t>
            </a:r>
          </a:p>
          <a:p>
            <a:pPr>
              <a:buNone/>
            </a:pPr>
            <a:r>
              <a:rPr lang="ru-RU" dirty="0" smtClean="0"/>
              <a:t>   температура воздуха -  14—16°С. Повышение температуры воздуха приводит к  перегреву тела. Происходит значительное обезвоживание организма. Несмотря на попытки пить жидкость на дистанции, имеются весовые потери (от 3 до 6кг) и сжигание жира на 40- 50%.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14290"/>
            <a:ext cx="176686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стория легкой атлетики началась с соревнований в беге на олимпийских играх Древней Греции (776 год до нашей эры).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57224" y="2571744"/>
            <a:ext cx="2958598" cy="2714644"/>
          </a:xfrm>
          <a:prstGeom prst="rect">
            <a:avLst/>
          </a:prstGeom>
        </p:spPr>
      </p:pic>
      <p:pic>
        <p:nvPicPr>
          <p:cNvPr id="5" name="Picture 9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571744"/>
            <a:ext cx="4449034" cy="26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790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1. До первых современных Олимпийских игр в Афинах такой дисциплины не существовало.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А) борьба; б) марафон; в) прыжки; г) метание копья.</a:t>
            </a:r>
          </a:p>
          <a:p>
            <a:pPr>
              <a:buNone/>
            </a:pPr>
            <a:r>
              <a:rPr lang="ru-RU" b="1" dirty="0" smtClean="0"/>
              <a:t>2. Дистанцию 42км 195м назвали марафоном потому что: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а) воина, принесшего в Афины весть о победе над персами, звали Марафон; </a:t>
            </a:r>
          </a:p>
          <a:p>
            <a:pPr>
              <a:buNone/>
            </a:pPr>
            <a:r>
              <a:rPr lang="ru-RU" dirty="0" smtClean="0"/>
              <a:t>б) так назывался город, откуда был дан первый старт; </a:t>
            </a:r>
          </a:p>
          <a:p>
            <a:pPr>
              <a:buNone/>
            </a:pPr>
            <a:r>
              <a:rPr lang="ru-RU" dirty="0" smtClean="0"/>
              <a:t>в) слово марафон в переводе с греческого означает сверхдлинный; </a:t>
            </a:r>
          </a:p>
          <a:p>
            <a:pPr>
              <a:buNone/>
            </a:pPr>
            <a:r>
              <a:rPr lang="ru-RU" dirty="0" smtClean="0"/>
              <a:t>г) инициатор проведения этого вида имел фамилию Марафон.</a:t>
            </a:r>
          </a:p>
          <a:p>
            <a:pPr>
              <a:buNone/>
            </a:pPr>
            <a:r>
              <a:rPr lang="ru-RU" b="1" dirty="0" smtClean="0"/>
              <a:t>3. В честь афинского воина Филипидиса, принесшего в Афины весть о победе над персами в античные времена, во время современных Игр Олимпиады проводятся соревнования в марафоне. Какое расстояние пришлось преодолеть этому воину: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а) 35км; б) 40км; в) 42км 195м; г)45км 490м.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4. Первым Олимпийским чемпионом, победившем в марафонском беге, был: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а) Филипидис; б) Джеймс Конноли; в) Роберт Гаррета; г) Спирос Луис.</a:t>
            </a:r>
          </a:p>
          <a:p>
            <a:pPr>
              <a:buNone/>
            </a:pPr>
            <a:r>
              <a:rPr lang="ru-RU" b="1" dirty="0" smtClean="0"/>
              <a:t>5. На Играх 1908г. в Лондоне неудача постигла участника бега на марафонской дистанции – он первым пересек линию финиша, но медаль чемпиона ему не вручили, потому что: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марафонец Пиетри остановился отдохнуть, тем самым, нарушил правила прохождения дистанции; </a:t>
            </a:r>
          </a:p>
          <a:p>
            <a:pPr>
              <a:buNone/>
            </a:pPr>
            <a:r>
              <a:rPr lang="ru-RU" dirty="0" smtClean="0"/>
              <a:t>б) Пиетри, после падения, зрители и судьи помогли подняться и пересечь линию финиша; </a:t>
            </a:r>
          </a:p>
          <a:p>
            <a:pPr>
              <a:buNone/>
            </a:pPr>
            <a:r>
              <a:rPr lang="ru-RU" dirty="0" smtClean="0"/>
              <a:t>в) спортсмен Пиетри в изнеможении упал за 5 м до финиша и пересек линию финиша ползком, а не в беге; </a:t>
            </a:r>
          </a:p>
          <a:p>
            <a:pPr>
              <a:buNone/>
            </a:pPr>
            <a:r>
              <a:rPr lang="ru-RU" dirty="0" smtClean="0"/>
              <a:t>г) судейская коллегия дисквалифицировала Пиетри за то, что он был уличен в употреблении допинга.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6. В Сент-Луисе в марафонской дистанции победил американец Лордс. После вручения золотой медали он был её лишен, потому, что: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а) большую часть дистанции он проехал на машине;</a:t>
            </a:r>
          </a:p>
          <a:p>
            <a:pPr>
              <a:buNone/>
            </a:pPr>
            <a:r>
              <a:rPr lang="ru-RU" dirty="0" smtClean="0"/>
              <a:t>б) выяснилось, что Лордс сократил дистанцию;</a:t>
            </a:r>
          </a:p>
          <a:p>
            <a:pPr>
              <a:buNone/>
            </a:pPr>
            <a:r>
              <a:rPr lang="ru-RU" dirty="0" smtClean="0"/>
              <a:t>в) после вручения медали он в грубой форме начал критиковать организаторов Олимпийских игр; </a:t>
            </a:r>
          </a:p>
          <a:p>
            <a:pPr>
              <a:buNone/>
            </a:pPr>
            <a:r>
              <a:rPr lang="ru-RU" dirty="0" smtClean="0"/>
              <a:t>г) он был уличен в употреблении допинга.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62646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Лёгкая атлетика — совокупность видов спорта, включающая бег, ходьбу, прыжки и метания. </a:t>
            </a:r>
          </a:p>
          <a:p>
            <a:pPr marL="0" indent="0">
              <a:buNone/>
            </a:pPr>
            <a:r>
              <a:rPr lang="ru-RU" sz="2800" dirty="0" smtClean="0"/>
              <a:t>Высшим руководящим органом регулирующим проведение соревнований и развитием лёгкой атлетики как вида спорта является: Международная ассоциация легкоатлетических федераций (ИААФ)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6" descr="normal_226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42672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50px-Osaka07_D7M_Stephan_Steding_Jave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64328"/>
            <a:ext cx="2597274" cy="326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52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6566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прыжки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3650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длину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высоту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тройной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шестом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2860598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265" y="3326994"/>
            <a:ext cx="2485572" cy="346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50px-Ida_Marcussen_2007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96491"/>
            <a:ext cx="314777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3766" y="332656"/>
            <a:ext cx="3771270" cy="28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13246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41439"/>
            <a:ext cx="2683297" cy="41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7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7" cy="12973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метание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Требует от спортсменов взрывной силы координации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Ядра       диска     копья     молота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250px-Gerd_Ka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577" y="1966857"/>
            <a:ext cx="2659847" cy="30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180px-Jave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0424" y="1325746"/>
            <a:ext cx="2691888" cy="256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50px-2008_Ronald_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273" y="3789040"/>
            <a:ext cx="2364191" cy="29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9" y="2420888"/>
            <a:ext cx="3510544" cy="216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46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Бег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Спринт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Бег на средние дистанции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Бег на длинные дистанции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Марафонский бег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Бег с барьерами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Эстафетный бег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2458"/>
            <a:ext cx="496656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7" y="642918"/>
            <a:ext cx="315730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385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Принято измерять дистанции на стадионах в метрах (бег на 10 000 метров), а на шоссе или открытой местности в километрах (кросс 10 километров). Дорожки на стадионах имеют специальную разметку, отмечающую старт всех беговых </a:t>
            </a:r>
          </a:p>
          <a:p>
            <a:pPr marL="0" indent="0">
              <a:buNone/>
            </a:pPr>
            <a:r>
              <a:rPr lang="ru-RU" dirty="0" smtClean="0"/>
              <a:t>дисциплин </a:t>
            </a:r>
          </a:p>
          <a:p>
            <a:pPr marL="0" indent="0">
              <a:buNone/>
            </a:pPr>
            <a:r>
              <a:rPr lang="ru-RU" dirty="0" smtClean="0"/>
              <a:t>и коридоры </a:t>
            </a:r>
          </a:p>
          <a:p>
            <a:pPr marL="0" indent="0">
              <a:buNone/>
            </a:pPr>
            <a:r>
              <a:rPr lang="ru-RU" dirty="0" smtClean="0"/>
              <a:t>для передачи </a:t>
            </a:r>
          </a:p>
          <a:p>
            <a:pPr marL="0" indent="0">
              <a:buNone/>
            </a:pPr>
            <a:r>
              <a:rPr lang="ru-RU" dirty="0" smtClean="0"/>
              <a:t>эстафет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48965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527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бегунов важнейшими качествами являются: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поддерживать высокую скорость на дистанции,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выносливость (для средних и длинных),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скоростная выносливость (для длинного спринта),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реакция и тактическое мышление.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47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631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Выигрывает тот спортсмен который первым пересекает линию финиша. При этом в случае спорных ситуаций привлекается фотофиниш и первым считается тот легкоатлет, часть туловища которого первой пересекла линию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финиша.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378100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54100"/>
            <a:ext cx="4374515" cy="349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375" y="3717032"/>
            <a:ext cx="4110113" cy="259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400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1143</Words>
  <Application>Microsoft Office PowerPoint</Application>
  <PresentationFormat>Экран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Лёгкая Атлетика</vt:lpstr>
      <vt:lpstr>Слайд 2</vt:lpstr>
      <vt:lpstr>Слайд 3</vt:lpstr>
      <vt:lpstr>прыжки</vt:lpstr>
      <vt:lpstr>метание  Требует от спортсменов взрывной силы координации</vt:lpstr>
      <vt:lpstr>     Бег</vt:lpstr>
      <vt:lpstr>Слайд 7</vt:lpstr>
      <vt:lpstr>Для бегунов важнейшими качествами являются:</vt:lpstr>
      <vt:lpstr>Слайд 9</vt:lpstr>
      <vt:lpstr>Технику бега</vt:lpstr>
      <vt:lpstr> ПРАВИЛЬНОЕ ДЫХАНИЕ ПРИ БЕГЕ  </vt:lpstr>
      <vt:lpstr>Марафон</vt:lpstr>
      <vt:lpstr>Согласно легенде</vt:lpstr>
      <vt:lpstr> Спирос Луис</vt:lpstr>
      <vt:lpstr>Мировые рекорды среди мужчин</vt:lpstr>
      <vt:lpstr>Мировые рекорды среди женщин</vt:lpstr>
      <vt:lpstr>Слайд 17</vt:lpstr>
      <vt:lpstr>Слайд 18</vt:lpstr>
      <vt:lpstr>Марафонцы и здоровье</vt:lpstr>
      <vt:lpstr>Тест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Лёгкая Атлетика</dc:title>
  <dc:creator>User</dc:creator>
  <cp:lastModifiedBy>Nadegda</cp:lastModifiedBy>
  <cp:revision>38</cp:revision>
  <dcterms:created xsi:type="dcterms:W3CDTF">2012-03-31T12:35:20Z</dcterms:created>
  <dcterms:modified xsi:type="dcterms:W3CDTF">2015-03-28T14:39:56Z</dcterms:modified>
</cp:coreProperties>
</file>