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18.01.2023</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18.01.2023</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18.01.2023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18.01.2023</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18.01.2023</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18.01.2023</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18.01.2023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18.01.2023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18.01.2023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18.01.2023</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18.01.2023</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 Id="rId9" Type="http://schemas.openxmlformats.org/officeDocument/2006/relationships/image" Target="../media/image1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259632" y="332656"/>
            <a:ext cx="7200800" cy="4464496"/>
          </a:xfrm>
        </p:spPr>
        <p:txBody>
          <a:bodyPr>
            <a:normAutofit fontScale="90000"/>
          </a:bodyPr>
          <a:lstStyle/>
          <a:p>
            <a:pPr algn="ctr"/>
            <a:r>
              <a:rPr lang="ru-RU" b="1" dirty="0" smtClean="0">
                <a:solidFill>
                  <a:schemeClr val="bg1"/>
                </a:solidFill>
              </a:rPr>
              <a:t>компетенций на уроках </a:t>
            </a:r>
            <a:r>
              <a:rPr lang="ru-RU" dirty="0" smtClean="0"/>
              <a:t>Методические особенности формирования глобальных компетенций на уроках истории и обществознания</a:t>
            </a:r>
            <a:br>
              <a:rPr lang="ru-RU" dirty="0" smtClean="0"/>
            </a:br>
            <a:r>
              <a:rPr lang="ru-RU" dirty="0" smtClean="0"/>
              <a:t/>
            </a:r>
            <a:br>
              <a:rPr lang="ru-RU" dirty="0" smtClean="0"/>
            </a:br>
            <a:endParaRPr lang="ru-RU" dirty="0"/>
          </a:p>
        </p:txBody>
      </p:sp>
      <p:sp>
        <p:nvSpPr>
          <p:cNvPr id="5" name="Подзаголовок 4"/>
          <p:cNvSpPr>
            <a:spLocks noGrp="1"/>
          </p:cNvSpPr>
          <p:nvPr>
            <p:ph type="subTitle" idx="1"/>
          </p:nvPr>
        </p:nvSpPr>
        <p:spPr>
          <a:xfrm>
            <a:off x="2362200" y="6237311"/>
            <a:ext cx="6705600" cy="620689"/>
          </a:xfrm>
        </p:spPr>
        <p:txBody>
          <a:bodyPr>
            <a:normAutofit fontScale="70000" lnSpcReduction="20000"/>
          </a:bodyPr>
          <a:lstStyle/>
          <a:p>
            <a:r>
              <a:rPr lang="ru-RU" b="1" dirty="0" smtClean="0">
                <a:solidFill>
                  <a:schemeClr val="tx2">
                    <a:lumMod val="75000"/>
                  </a:schemeClr>
                </a:solidFill>
              </a:rPr>
              <a:t>Воронина Ирина Сергеевна, учитель истории и обществознания</a:t>
            </a:r>
          </a:p>
          <a:p>
            <a:r>
              <a:rPr lang="ru-RU" b="1" dirty="0" smtClean="0">
                <a:solidFill>
                  <a:schemeClr val="tx2">
                    <a:lumMod val="75000"/>
                  </a:schemeClr>
                </a:solidFill>
              </a:rPr>
              <a:t>МБОУ «</a:t>
            </a:r>
            <a:r>
              <a:rPr lang="ru-RU" b="1" dirty="0" err="1" smtClean="0">
                <a:solidFill>
                  <a:schemeClr val="tx2">
                    <a:lumMod val="75000"/>
                  </a:schemeClr>
                </a:solidFill>
              </a:rPr>
              <a:t>Безруковская</a:t>
            </a:r>
            <a:r>
              <a:rPr lang="ru-RU" b="1" dirty="0" smtClean="0">
                <a:solidFill>
                  <a:schemeClr val="tx2">
                    <a:lumMod val="75000"/>
                  </a:schemeClr>
                </a:solidFill>
              </a:rPr>
              <a:t> ООШ»</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1022323"/>
            <a:ext cx="7488832"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2400" b="1" dirty="0" smtClean="0">
                <a:solidFill>
                  <a:schemeClr val="tx2">
                    <a:lumMod val="75000"/>
                  </a:schemeClr>
                </a:solidFill>
                <a:latin typeface="Times New Roman" pitchFamily="18" charset="0"/>
                <a:cs typeface="Times New Roman" pitchFamily="18" charset="0"/>
              </a:rPr>
              <a:t>Информационно-коммуникационная деятельность </a:t>
            </a:r>
            <a:r>
              <a:rPr lang="ru-RU" sz="2400" i="1" dirty="0" smtClean="0">
                <a:solidFill>
                  <a:schemeClr val="tx2">
                    <a:lumMod val="75000"/>
                  </a:schemeClr>
                </a:solidFill>
                <a:latin typeface="Times New Roman" pitchFamily="18" charset="0"/>
                <a:cs typeface="Times New Roman" pitchFamily="18" charset="0"/>
              </a:rPr>
              <a:t>участие </a:t>
            </a:r>
            <a:r>
              <a:rPr lang="ru-RU" sz="2400" i="1" dirty="0" smtClean="0">
                <a:solidFill>
                  <a:schemeClr val="tx2">
                    <a:lumMod val="75000"/>
                  </a:schemeClr>
                </a:solidFill>
                <a:latin typeface="Times New Roman" pitchFamily="18" charset="0"/>
                <a:cs typeface="Times New Roman" pitchFamily="18" charset="0"/>
              </a:rPr>
              <a:t>в дебатах, диспутах, дискуссиях, круглых столах, разработке </a:t>
            </a:r>
            <a:r>
              <a:rPr lang="ru-RU" sz="2400" i="1" dirty="0" err="1" smtClean="0">
                <a:solidFill>
                  <a:schemeClr val="tx2">
                    <a:lumMod val="75000"/>
                  </a:schemeClr>
                </a:solidFill>
                <a:latin typeface="Times New Roman" pitchFamily="18" charset="0"/>
                <a:cs typeface="Times New Roman" pitchFamily="18" charset="0"/>
              </a:rPr>
              <a:t>веб-квестов</a:t>
            </a:r>
            <a:r>
              <a:rPr lang="ru-RU" sz="2400" i="1" dirty="0" smtClean="0">
                <a:solidFill>
                  <a:schemeClr val="tx2">
                    <a:lumMod val="75000"/>
                  </a:schemeClr>
                </a:solidFill>
                <a:latin typeface="Times New Roman" pitchFamily="18" charset="0"/>
                <a:cs typeface="Times New Roman" pitchFamily="18" charset="0"/>
              </a:rPr>
              <a:t>, создании </a:t>
            </a:r>
            <a:r>
              <a:rPr lang="ru-RU" sz="2400" i="1" dirty="0" err="1" smtClean="0">
                <a:solidFill>
                  <a:schemeClr val="tx2">
                    <a:lumMod val="75000"/>
                  </a:schemeClr>
                </a:solidFill>
                <a:latin typeface="Times New Roman" pitchFamily="18" charset="0"/>
                <a:cs typeface="Times New Roman" pitchFamily="18" charset="0"/>
              </a:rPr>
              <a:t>медиатекстов</a:t>
            </a:r>
            <a:r>
              <a:rPr lang="ru-RU" sz="2400" i="1" dirty="0" smtClean="0">
                <a:solidFill>
                  <a:schemeClr val="tx2">
                    <a:lumMod val="75000"/>
                  </a:schemeClr>
                </a:solidFill>
                <a:latin typeface="Times New Roman" pitchFamily="18" charset="0"/>
                <a:cs typeface="Times New Roman" pitchFamily="18" charset="0"/>
              </a:rPr>
              <a:t>, анализ содержания </a:t>
            </a:r>
            <a:r>
              <a:rPr lang="ru-RU" sz="2400" i="1" dirty="0" err="1" smtClean="0">
                <a:solidFill>
                  <a:schemeClr val="tx2">
                    <a:lumMod val="75000"/>
                  </a:schemeClr>
                </a:solidFill>
                <a:latin typeface="Times New Roman" pitchFamily="18" charset="0"/>
                <a:cs typeface="Times New Roman" pitchFamily="18" charset="0"/>
              </a:rPr>
              <a:t>медиатекстов</a:t>
            </a:r>
            <a:r>
              <a:rPr lang="ru-RU" sz="2400" i="1" dirty="0" smtClean="0">
                <a:solidFill>
                  <a:schemeClr val="tx2">
                    <a:lumMod val="75000"/>
                  </a:schemeClr>
                </a:solidFill>
                <a:latin typeface="Times New Roman" pitchFamily="18" charset="0"/>
                <a:cs typeface="Times New Roman" pitchFamily="18" charset="0"/>
              </a:rPr>
              <a:t>. </a:t>
            </a:r>
            <a:endParaRPr kumimoji="0" lang="ru-RU" sz="2400" i="1"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p:txBody>
      </p:sp>
      <p:sp>
        <p:nvSpPr>
          <p:cNvPr id="1028" name="Rectangle 4"/>
          <p:cNvSpPr>
            <a:spLocks noChangeArrowheads="1"/>
          </p:cNvSpPr>
          <p:nvPr/>
        </p:nvSpPr>
        <p:spPr bwMode="auto">
          <a:xfrm>
            <a:off x="755576" y="1739042"/>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pic>
        <p:nvPicPr>
          <p:cNvPr id="7" name="Рисунок 6" descr="C:\Users\Ирина\Desktop\ar123190050687.jpg"/>
          <p:cNvPicPr/>
          <p:nvPr/>
        </p:nvPicPr>
        <p:blipFill>
          <a:blip r:embed="rId2" cstate="print"/>
          <a:srcRect/>
          <a:stretch>
            <a:fillRect/>
          </a:stretch>
        </p:blipFill>
        <p:spPr bwMode="auto">
          <a:xfrm>
            <a:off x="2339752" y="3212976"/>
            <a:ext cx="4176464" cy="259228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1576320"/>
            <a:ext cx="748883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sz="2400" dirty="0" smtClean="0">
                <a:solidFill>
                  <a:schemeClr val="tx2">
                    <a:lumMod val="75000"/>
                  </a:schemeClr>
                </a:solidFill>
                <a:latin typeface="Times New Roman" pitchFamily="18" charset="0"/>
                <a:cs typeface="Times New Roman" pitchFamily="18" charset="0"/>
              </a:rPr>
              <a:t>. </a:t>
            </a:r>
            <a:endParaRPr kumimoji="0" lang="ru-RU" sz="240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p:txBody>
      </p:sp>
      <p:sp>
        <p:nvSpPr>
          <p:cNvPr id="1028" name="Rectangle 4"/>
          <p:cNvSpPr>
            <a:spLocks noChangeArrowheads="1"/>
          </p:cNvSpPr>
          <p:nvPr/>
        </p:nvSpPr>
        <p:spPr bwMode="auto">
          <a:xfrm>
            <a:off x="755576" y="1739042"/>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5" name="Прямоугольник 4"/>
          <p:cNvSpPr/>
          <p:nvPr/>
        </p:nvSpPr>
        <p:spPr>
          <a:xfrm>
            <a:off x="1403648" y="980729"/>
            <a:ext cx="6840760" cy="5632311"/>
          </a:xfrm>
          <a:prstGeom prst="rect">
            <a:avLst/>
          </a:prstGeom>
        </p:spPr>
        <p:txBody>
          <a:bodyPr wrap="square">
            <a:spAutoFit/>
          </a:bodyPr>
          <a:lstStyle/>
          <a:p>
            <a:pPr algn="ctr"/>
            <a:r>
              <a:rPr lang="ru-RU" sz="2400" b="1" dirty="0" smtClean="0">
                <a:solidFill>
                  <a:schemeClr val="tx2">
                    <a:lumMod val="75000"/>
                  </a:schemeClr>
                </a:solidFill>
                <a:latin typeface="Times New Roman" pitchFamily="18" charset="0"/>
                <a:cs typeface="Times New Roman" pitchFamily="18" charset="0"/>
              </a:rPr>
              <a:t>Игровое моделирование и игровая </a:t>
            </a:r>
            <a:r>
              <a:rPr lang="ru-RU" sz="2400" b="1" dirty="0" smtClean="0">
                <a:solidFill>
                  <a:schemeClr val="tx2">
                    <a:lumMod val="75000"/>
                  </a:schemeClr>
                </a:solidFill>
                <a:latin typeface="Times New Roman" pitchFamily="18" charset="0"/>
                <a:cs typeface="Times New Roman" pitchFamily="18" charset="0"/>
              </a:rPr>
              <a:t>деятельность.</a:t>
            </a:r>
          </a:p>
          <a:p>
            <a:pPr algn="ctr"/>
            <a:r>
              <a:rPr lang="ru-RU" sz="2400" b="1" i="1" dirty="0" smtClean="0">
                <a:solidFill>
                  <a:schemeClr val="tx2">
                    <a:lumMod val="75000"/>
                  </a:schemeClr>
                </a:solidFill>
                <a:latin typeface="Times New Roman" pitchFamily="18" charset="0"/>
                <a:cs typeface="Times New Roman" pitchFamily="18" charset="0"/>
              </a:rPr>
              <a:t> </a:t>
            </a:r>
            <a:r>
              <a:rPr lang="ru-RU" sz="2400" i="1" dirty="0" smtClean="0">
                <a:solidFill>
                  <a:schemeClr val="tx2">
                    <a:lumMod val="75000"/>
                  </a:schemeClr>
                </a:solidFill>
                <a:latin typeface="Times New Roman" pitchFamily="18" charset="0"/>
                <a:cs typeface="Times New Roman" pitchFamily="18" charset="0"/>
              </a:rPr>
              <a:t>Сюжетно-ролевая игра «Принятие Конституции в США». Сценарий игры разрабатывается учителем, или же детьми при поддержке учителя. Предполагается, что в ходе игры дети будут играть роли отцов-основателей США Б. Франклина, А. Гамильтона, Дж. Мэдисона и др. Проведение подобной игры способствует закреплению исторического материала и раскрывает творческий потенциал ученика, формирует уважение к мнению оппонента, учит правилам ведения дискуссии, грамотной речи.</a:t>
            </a:r>
          </a:p>
          <a:p>
            <a:pPr algn="ctr"/>
            <a:endParaRPr lang="ru-RU" sz="2400" b="1" i="1" dirty="0" smtClean="0">
              <a:solidFill>
                <a:schemeClr val="tx2">
                  <a:lumMod val="75000"/>
                </a:schemeClr>
              </a:solidFill>
              <a:latin typeface="Times New Roman" pitchFamily="18" charset="0"/>
              <a:cs typeface="Times New Roman" pitchFamily="18" charset="0"/>
            </a:endParaRPr>
          </a:p>
          <a:p>
            <a:pPr algn="ctr"/>
            <a:endParaRPr lang="ru-RU" sz="2400" b="1" dirty="0">
              <a:solidFill>
                <a:schemeClr val="tx2">
                  <a:lumMod val="75000"/>
                </a:schemeClr>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755576" y="1739042"/>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21505" name="Rectangle 1"/>
          <p:cNvSpPr>
            <a:spLocks noChangeArrowheads="1"/>
          </p:cNvSpPr>
          <p:nvPr/>
        </p:nvSpPr>
        <p:spPr bwMode="auto">
          <a:xfrm>
            <a:off x="827584" y="1314470"/>
            <a:ext cx="7632848" cy="27626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«Мир меняется постоянно, и образование должно за ним идти дальше, человек должен идти за этим дальше. Очевидно, что конкурентные преимущества получат те люди, которые не просто обладают набором интересных и важных знаний, а обладают тем, что сегодня называют </a:t>
            </a:r>
            <a:r>
              <a:rPr kumimoji="0" lang="ru-RU" sz="2400" b="0" i="1" u="none" strike="noStrike" cap="none" normalizeH="0" baseline="0" dirty="0" err="1" smtClean="0">
                <a:ln>
                  <a:noFill/>
                </a:ln>
                <a:solidFill>
                  <a:schemeClr val="tx2">
                    <a:lumMod val="75000"/>
                  </a:schemeClr>
                </a:solidFill>
                <a:effectLst/>
                <a:latin typeface="Times New Roman" pitchFamily="18" charset="0"/>
                <a:ea typeface="Calibri" pitchFamily="34" charset="0"/>
                <a:cs typeface="Times New Roman" pitchFamily="18" charset="0"/>
              </a:rPr>
              <a:t>soft</a:t>
            </a:r>
            <a:r>
              <a:rPr kumimoji="0" lang="ru-RU" sz="2400" b="0"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ru-RU" sz="2400" b="0" i="1" u="none" strike="noStrike" cap="none" normalizeH="0" baseline="0" dirty="0" err="1" smtClean="0">
                <a:ln>
                  <a:noFill/>
                </a:ln>
                <a:solidFill>
                  <a:schemeClr val="tx2">
                    <a:lumMod val="75000"/>
                  </a:schemeClr>
                </a:solidFill>
                <a:effectLst/>
                <a:latin typeface="Times New Roman" pitchFamily="18" charset="0"/>
                <a:ea typeface="Calibri" pitchFamily="34" charset="0"/>
                <a:cs typeface="Times New Roman" pitchFamily="18" charset="0"/>
              </a:rPr>
              <a:t>skills</a:t>
            </a:r>
            <a:r>
              <a:rPr kumimoji="0" lang="ru-RU" sz="2400" b="0"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обладают и </a:t>
            </a:r>
            <a:r>
              <a:rPr kumimoji="0" lang="ru-RU" sz="2400" b="0" i="1" u="none" strike="noStrike" cap="none" normalizeH="0" baseline="0" dirty="0" err="1" smtClean="0">
                <a:ln>
                  <a:noFill/>
                </a:ln>
                <a:solidFill>
                  <a:schemeClr val="tx2">
                    <a:lumMod val="75000"/>
                  </a:schemeClr>
                </a:solidFill>
                <a:effectLst/>
                <a:latin typeface="Times New Roman" pitchFamily="18" charset="0"/>
                <a:ea typeface="Calibri" pitchFamily="34" charset="0"/>
                <a:cs typeface="Times New Roman" pitchFamily="18" charset="0"/>
              </a:rPr>
              <a:t>креативным</a:t>
            </a:r>
            <a:r>
              <a:rPr kumimoji="0" lang="ru-RU" sz="2400" b="0"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ru-RU" sz="2400" b="0" i="1" u="none" strike="noStrike" cap="none" normalizeH="0" baseline="0" dirty="0" err="1" smtClean="0">
                <a:ln>
                  <a:noFill/>
                </a:ln>
                <a:solidFill>
                  <a:schemeClr val="tx2">
                    <a:lumMod val="75000"/>
                  </a:schemeClr>
                </a:solidFill>
                <a:effectLst/>
                <a:latin typeface="Times New Roman" pitchFamily="18" charset="0"/>
                <a:ea typeface="Calibri" pitchFamily="34" charset="0"/>
                <a:cs typeface="Times New Roman" pitchFamily="18" charset="0"/>
              </a:rPr>
              <a:t>и</a:t>
            </a:r>
            <a:r>
              <a:rPr kumimoji="0" lang="ru-RU" sz="2400" b="0"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плановым, и другими видами мышления»</a:t>
            </a:r>
            <a:endParaRPr kumimoji="0" lang="ru-RU" sz="2400" b="0" i="1"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4"/>
          <p:cNvSpPr>
            <a:spLocks noChangeArrowheads="1"/>
          </p:cNvSpPr>
          <p:nvPr/>
        </p:nvSpPr>
        <p:spPr bwMode="auto">
          <a:xfrm>
            <a:off x="755576" y="1739042"/>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21505" name="Rectangle 1"/>
          <p:cNvSpPr>
            <a:spLocks noChangeArrowheads="1"/>
          </p:cNvSpPr>
          <p:nvPr/>
        </p:nvSpPr>
        <p:spPr bwMode="auto">
          <a:xfrm>
            <a:off x="827584" y="2341828"/>
            <a:ext cx="763284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u="none" strike="noStrike" cap="none" normalizeH="0" baseline="0" dirty="0" smtClean="0">
                <a:ln>
                  <a:noFill/>
                </a:ln>
                <a:solidFill>
                  <a:schemeClr val="tx2">
                    <a:lumMod val="75000"/>
                  </a:schemeClr>
                </a:solidFill>
                <a:effectLst/>
                <a:latin typeface="Times New Roman" pitchFamily="18" charset="0"/>
                <a:cs typeface="Times New Roman" pitchFamily="18" charset="0"/>
              </a:rPr>
              <a:t>СПАСИБО</a:t>
            </a:r>
            <a:r>
              <a:rPr kumimoji="0" lang="ru-RU" sz="4000" u="none" strike="noStrike" cap="none" normalizeH="0" dirty="0" smtClean="0">
                <a:ln>
                  <a:noFill/>
                </a:ln>
                <a:solidFill>
                  <a:schemeClr val="tx2">
                    <a:lumMod val="75000"/>
                  </a:schemeClr>
                </a:solidFill>
                <a:effectLst/>
                <a:latin typeface="Times New Roman" pitchFamily="18" charset="0"/>
                <a:cs typeface="Times New Roman" pitchFamily="18" charset="0"/>
              </a:rPr>
              <a:t> ЗА ВНИМАНИЕ!</a:t>
            </a:r>
            <a:endParaRPr kumimoji="0" lang="ru-RU" sz="400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1316673"/>
            <a:ext cx="64807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chemeClr val="bg1"/>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Rectangle 4"/>
          <p:cNvSpPr>
            <a:spLocks noChangeArrowheads="1"/>
          </p:cNvSpPr>
          <p:nvPr/>
        </p:nvSpPr>
        <p:spPr bwMode="auto">
          <a:xfrm>
            <a:off x="755576" y="1000379"/>
            <a:ext cx="698477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Глобальные компетенции </a:t>
            </a: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специфический компонент функциональной грамотности, имеющий собственное предметное содержание, ценностную основу и нацеленный на формирование универсальных навыков (</a:t>
            </a:r>
            <a:r>
              <a:rPr kumimoji="0" lang="ru-RU" sz="2400" b="0" i="0" u="none" strike="noStrike" cap="none" normalizeH="0" baseline="0" dirty="0" err="1" smtClean="0">
                <a:ln>
                  <a:noFill/>
                </a:ln>
                <a:solidFill>
                  <a:schemeClr val="tx2">
                    <a:lumMod val="75000"/>
                  </a:schemeClr>
                </a:solidFill>
                <a:effectLst/>
                <a:latin typeface="Times New Roman" pitchFamily="18" charset="0"/>
                <a:ea typeface="Calibri" pitchFamily="34" charset="0"/>
                <a:cs typeface="Times New Roman" pitchFamily="18" charset="0"/>
              </a:rPr>
              <a:t>soft</a:t>
            </a: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err="1" smtClean="0">
                <a:ln>
                  <a:noFill/>
                </a:ln>
                <a:solidFill>
                  <a:schemeClr val="tx2">
                    <a:lumMod val="75000"/>
                  </a:schemeClr>
                </a:solidFill>
                <a:effectLst/>
                <a:latin typeface="Times New Roman" pitchFamily="18" charset="0"/>
                <a:ea typeface="Calibri" pitchFamily="34" charset="0"/>
                <a:cs typeface="Times New Roman" pitchFamily="18" charset="0"/>
              </a:rPr>
              <a:t>skills</a:t>
            </a: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pic>
        <p:nvPicPr>
          <p:cNvPr id="4" name="Рисунок 3" descr="C:\Users\Ирина\Desktop\slide_01.jpg"/>
          <p:cNvPicPr/>
          <p:nvPr/>
        </p:nvPicPr>
        <p:blipFill>
          <a:blip r:embed="rId2" cstate="print"/>
          <a:srcRect/>
          <a:stretch>
            <a:fillRect/>
          </a:stretch>
        </p:blipFill>
        <p:spPr bwMode="auto">
          <a:xfrm>
            <a:off x="2411760" y="2996952"/>
            <a:ext cx="4320480" cy="316835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1316673"/>
            <a:ext cx="64807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chemeClr val="bg1"/>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Rectangle 4"/>
          <p:cNvSpPr>
            <a:spLocks noChangeArrowheads="1"/>
          </p:cNvSpPr>
          <p:nvPr/>
        </p:nvSpPr>
        <p:spPr bwMode="auto">
          <a:xfrm>
            <a:off x="755576" y="1739042"/>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15362" name="Rectangle 2"/>
          <p:cNvSpPr>
            <a:spLocks noChangeArrowheads="1"/>
          </p:cNvSpPr>
          <p:nvPr/>
        </p:nvSpPr>
        <p:spPr bwMode="auto">
          <a:xfrm rot="10800000" flipV="1">
            <a:off x="1043608" y="732071"/>
            <a:ext cx="712879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Глобальная компетентность </a:t>
            </a: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это многомерная цель обучения на протяжении всей жизни.</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Глобально компетентная личность </a:t>
            </a: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способна изучать местные, глобальные проблемы и вопросы межкультурного взаимодействия, понимать и оценивать различные точки зрения и мировоззрения, успешно и уважительно взаимодействовать с другими, а также действовать ответственно для обеспечения устойчивого развития и коллективного благополучия.</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000" b="0"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Коваль Т. В., </a:t>
            </a:r>
            <a:r>
              <a:rPr kumimoji="0" lang="ru-RU" sz="2000" b="0" i="1" u="none" strike="noStrike" cap="none" normalizeH="0" baseline="0" dirty="0" err="1" smtClean="0">
                <a:ln>
                  <a:noFill/>
                </a:ln>
                <a:solidFill>
                  <a:schemeClr val="tx2">
                    <a:lumMod val="75000"/>
                  </a:schemeClr>
                </a:solidFill>
                <a:effectLst/>
                <a:latin typeface="Times New Roman" pitchFamily="18" charset="0"/>
                <a:ea typeface="Calibri" pitchFamily="34" charset="0"/>
                <a:cs typeface="Times New Roman" pitchFamily="18" charset="0"/>
              </a:rPr>
              <a:t>Дюкова</a:t>
            </a:r>
            <a:r>
              <a:rPr kumimoji="0" lang="ru-RU" sz="2000" b="0"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С. Е. Глобальные компетенции </a:t>
            </a:r>
            <a:r>
              <a:rPr kumimoji="0" lang="ru-RU" sz="2000" b="0" i="1" u="none" strike="noStrike" cap="none" normalizeH="0" baseline="0" dirty="0" smtClean="0">
                <a:ln>
                  <a:noFill/>
                </a:ln>
                <a:solidFill>
                  <a:schemeClr val="tx2">
                    <a:lumMod val="75000"/>
                  </a:schemeClr>
                </a:solidFill>
                <a:effectLst/>
                <a:latin typeface="Calibri"/>
                <a:ea typeface="Calibri" pitchFamily="34" charset="0"/>
                <a:cs typeface="Times New Roman" pitchFamily="18" charset="0"/>
              </a:rPr>
              <a:t>—</a:t>
            </a:r>
            <a:r>
              <a:rPr kumimoji="0" lang="ru-RU" sz="2000" b="0"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новый компонент функциональной грамотности // Отечественная и зарубежная педагогика. 2019. Т. 1, № 4 (61). С. 112-123.</a:t>
            </a:r>
            <a:endParaRPr kumimoji="0" lang="ru-RU" sz="2000" b="0" i="1" u="none" strike="noStrike" cap="none" normalizeH="0" baseline="0" dirty="0" smtClean="0">
              <a:ln>
                <a:noFill/>
              </a:ln>
              <a:solidFill>
                <a:schemeClr val="tx2">
                  <a:lumMod val="75000"/>
                </a:schemeClr>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1316673"/>
            <a:ext cx="64807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chemeClr val="bg1"/>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Rectangle 4"/>
          <p:cNvSpPr>
            <a:spLocks noChangeArrowheads="1"/>
          </p:cNvSpPr>
          <p:nvPr/>
        </p:nvSpPr>
        <p:spPr bwMode="auto">
          <a:xfrm>
            <a:off x="755576" y="1739042"/>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4" name="Прямоугольник 3"/>
          <p:cNvSpPr/>
          <p:nvPr/>
        </p:nvSpPr>
        <p:spPr>
          <a:xfrm>
            <a:off x="1619672" y="1196752"/>
            <a:ext cx="6336704" cy="1938992"/>
          </a:xfrm>
          <a:prstGeom prst="rect">
            <a:avLst/>
          </a:prstGeom>
        </p:spPr>
        <p:txBody>
          <a:bodyPr wrap="square">
            <a:spAutoFit/>
          </a:bodyPr>
          <a:lstStyle/>
          <a:p>
            <a:pPr algn="ctr"/>
            <a:r>
              <a:rPr lang="ru-RU" sz="2400" b="1" dirty="0" smtClean="0">
                <a:solidFill>
                  <a:schemeClr val="tx2">
                    <a:lumMod val="75000"/>
                  </a:schemeClr>
                </a:solidFill>
                <a:latin typeface="Times New Roman" pitchFamily="18" charset="0"/>
                <a:cs typeface="Times New Roman" pitchFamily="18" charset="0"/>
              </a:rPr>
              <a:t>Глобальная компетентность проявляется, раскрывается и оценивается в PISA через знание (глобальных проблем) / понимание (межкультурных взаимодействий), умения, ценности и отношения</a:t>
            </a:r>
            <a:endParaRPr lang="ru-RU" sz="2400" b="1" dirty="0">
              <a:solidFill>
                <a:schemeClr val="tx2">
                  <a:lumMod val="75000"/>
                </a:schemeClr>
              </a:solidFill>
              <a:latin typeface="Times New Roman" pitchFamily="18" charset="0"/>
              <a:cs typeface="Times New Roman" pitchFamily="18" charset="0"/>
            </a:endParaRPr>
          </a:p>
        </p:txBody>
      </p:sp>
      <p:pic>
        <p:nvPicPr>
          <p:cNvPr id="5" name="Рисунок 4" descr="C:\Users\Ирина\Desktop\Без названия.jpg"/>
          <p:cNvPicPr/>
          <p:nvPr/>
        </p:nvPicPr>
        <p:blipFill>
          <a:blip r:embed="rId2" cstate="print"/>
          <a:srcRect/>
          <a:stretch>
            <a:fillRect/>
          </a:stretch>
        </p:blipFill>
        <p:spPr bwMode="auto">
          <a:xfrm>
            <a:off x="1907704" y="3212976"/>
            <a:ext cx="5472608" cy="324036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1316673"/>
            <a:ext cx="64807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chemeClr val="bg1"/>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Rectangle 4"/>
          <p:cNvSpPr>
            <a:spLocks noChangeArrowheads="1"/>
          </p:cNvSpPr>
          <p:nvPr/>
        </p:nvSpPr>
        <p:spPr bwMode="auto">
          <a:xfrm>
            <a:off x="755576" y="918279"/>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Структура</a:t>
            </a:r>
            <a:r>
              <a:rPr kumimoji="0" lang="ru-RU" sz="2400" b="1" i="0" u="none" strike="noStrike" cap="none" normalizeH="0" dirty="0" smtClean="0">
                <a:ln>
                  <a:noFill/>
                </a:ln>
                <a:solidFill>
                  <a:schemeClr val="tx2">
                    <a:lumMod val="75000"/>
                  </a:schemeClr>
                </a:solidFill>
                <a:effectLst/>
                <a:latin typeface="Times New Roman" pitchFamily="18" charset="0"/>
                <a:ea typeface="Calibri" pitchFamily="34" charset="0"/>
                <a:cs typeface="Times New Roman" pitchFamily="18" charset="0"/>
              </a:rPr>
              <a:t> глобальной компетенции</a:t>
            </a: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1"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pic>
        <p:nvPicPr>
          <p:cNvPr id="4" name="Рисунок 3" descr="C:\Users\Ирина\Desktop\гл.комп.png"/>
          <p:cNvPicPr/>
          <p:nvPr/>
        </p:nvPicPr>
        <p:blipFill>
          <a:blip r:embed="rId2" cstate="print"/>
          <a:srcRect/>
          <a:stretch>
            <a:fillRect/>
          </a:stretch>
        </p:blipFill>
        <p:spPr bwMode="auto">
          <a:xfrm>
            <a:off x="1691680" y="1412776"/>
            <a:ext cx="5400600" cy="504056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1316673"/>
            <a:ext cx="64807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chemeClr val="bg1"/>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Rectangle 4"/>
          <p:cNvSpPr>
            <a:spLocks noChangeArrowheads="1"/>
          </p:cNvSpPr>
          <p:nvPr/>
        </p:nvSpPr>
        <p:spPr bwMode="auto">
          <a:xfrm>
            <a:off x="755576" y="1739042"/>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5" name="Прямоугольник 4"/>
          <p:cNvSpPr/>
          <p:nvPr/>
        </p:nvSpPr>
        <p:spPr>
          <a:xfrm>
            <a:off x="1115616" y="1052736"/>
            <a:ext cx="6408712" cy="1569660"/>
          </a:xfrm>
          <a:prstGeom prst="rect">
            <a:avLst/>
          </a:prstGeom>
        </p:spPr>
        <p:txBody>
          <a:bodyPr wrap="square">
            <a:spAutoFit/>
          </a:bodyPr>
          <a:lstStyle/>
          <a:p>
            <a:pPr algn="ctr"/>
            <a:r>
              <a:rPr lang="ru-RU" sz="2400" b="1" dirty="0" smtClean="0">
                <a:solidFill>
                  <a:schemeClr val="tx2">
                    <a:lumMod val="75000"/>
                  </a:schemeClr>
                </a:solidFill>
                <a:latin typeface="Times New Roman" pitchFamily="18" charset="0"/>
                <a:cs typeface="Times New Roman" pitchFamily="18" charset="0"/>
              </a:rPr>
              <a:t>Подходы и формы </a:t>
            </a:r>
            <a:r>
              <a:rPr lang="ru-RU" sz="2400" b="1" dirty="0" smtClean="0">
                <a:solidFill>
                  <a:schemeClr val="tx2">
                    <a:lumMod val="75000"/>
                  </a:schemeClr>
                </a:solidFill>
                <a:latin typeface="Times New Roman" pitchFamily="18" charset="0"/>
                <a:cs typeface="Times New Roman" pitchFamily="18" charset="0"/>
              </a:rPr>
              <a:t>учебной </a:t>
            </a:r>
            <a:r>
              <a:rPr lang="ru-RU" sz="2400" b="1" dirty="0" smtClean="0">
                <a:solidFill>
                  <a:schemeClr val="tx2">
                    <a:lumMod val="75000"/>
                  </a:schemeClr>
                </a:solidFill>
                <a:latin typeface="Times New Roman" pitchFamily="18" charset="0"/>
                <a:cs typeface="Times New Roman" pitchFamily="18" charset="0"/>
              </a:rPr>
              <a:t>работы, способствующие формированию глобальных компетенций на уроках истории и обществознания</a:t>
            </a:r>
            <a:endParaRPr lang="ru-RU" sz="2400" b="1" dirty="0">
              <a:solidFill>
                <a:schemeClr val="tx2">
                  <a:lumMod val="75000"/>
                </a:schemeClr>
              </a:solidFill>
              <a:latin typeface="Times New Roman" pitchFamily="18" charset="0"/>
              <a:cs typeface="Times New Roman" pitchFamily="18" charset="0"/>
            </a:endParaRPr>
          </a:p>
        </p:txBody>
      </p:sp>
      <p:pic>
        <p:nvPicPr>
          <p:cNvPr id="6" name="Рисунок 5" descr="C:\Users\Ирина\Desktop\2731928_detail.jpg"/>
          <p:cNvPicPr/>
          <p:nvPr/>
        </p:nvPicPr>
        <p:blipFill>
          <a:blip r:embed="rId2" cstate="print"/>
          <a:srcRect/>
          <a:stretch>
            <a:fillRect/>
          </a:stretch>
        </p:blipFill>
        <p:spPr bwMode="auto">
          <a:xfrm>
            <a:off x="179512" y="1916832"/>
            <a:ext cx="936104" cy="1656184"/>
          </a:xfrm>
          <a:prstGeom prst="rect">
            <a:avLst/>
          </a:prstGeom>
          <a:noFill/>
          <a:ln w="9525">
            <a:noFill/>
            <a:miter lim="800000"/>
            <a:headEnd/>
            <a:tailEnd/>
          </a:ln>
        </p:spPr>
      </p:pic>
      <p:pic>
        <p:nvPicPr>
          <p:cNvPr id="7" name="Рисунок 6" descr="C:\Users\Ирина\Desktop\2731929_detail.jpg"/>
          <p:cNvPicPr/>
          <p:nvPr/>
        </p:nvPicPr>
        <p:blipFill>
          <a:blip r:embed="rId3" cstate="print"/>
          <a:srcRect/>
          <a:stretch>
            <a:fillRect/>
          </a:stretch>
        </p:blipFill>
        <p:spPr bwMode="auto">
          <a:xfrm>
            <a:off x="755576" y="3501008"/>
            <a:ext cx="936104" cy="1584176"/>
          </a:xfrm>
          <a:prstGeom prst="rect">
            <a:avLst/>
          </a:prstGeom>
          <a:noFill/>
          <a:ln w="9525">
            <a:noFill/>
            <a:miter lim="800000"/>
            <a:headEnd/>
            <a:tailEnd/>
          </a:ln>
        </p:spPr>
      </p:pic>
      <p:pic>
        <p:nvPicPr>
          <p:cNvPr id="8" name="Рисунок 7" descr="C:\Users\Ирина\Desktop\2731930_detail.jpg"/>
          <p:cNvPicPr/>
          <p:nvPr/>
        </p:nvPicPr>
        <p:blipFill>
          <a:blip r:embed="rId4" cstate="print"/>
          <a:srcRect/>
          <a:stretch>
            <a:fillRect/>
          </a:stretch>
        </p:blipFill>
        <p:spPr bwMode="auto">
          <a:xfrm>
            <a:off x="1475656" y="5085184"/>
            <a:ext cx="910701" cy="1457325"/>
          </a:xfrm>
          <a:prstGeom prst="rect">
            <a:avLst/>
          </a:prstGeom>
          <a:noFill/>
          <a:ln w="9525">
            <a:noFill/>
            <a:miter lim="800000"/>
            <a:headEnd/>
            <a:tailEnd/>
          </a:ln>
        </p:spPr>
      </p:pic>
      <p:pic>
        <p:nvPicPr>
          <p:cNvPr id="9" name="Рисунок 8" descr="C:\Users\Ирина\Desktop\2731931_detail.jpg"/>
          <p:cNvPicPr/>
          <p:nvPr/>
        </p:nvPicPr>
        <p:blipFill>
          <a:blip r:embed="rId5" cstate="print"/>
          <a:srcRect/>
          <a:stretch>
            <a:fillRect/>
          </a:stretch>
        </p:blipFill>
        <p:spPr bwMode="auto">
          <a:xfrm>
            <a:off x="2339752" y="3645024"/>
            <a:ext cx="864096" cy="1440160"/>
          </a:xfrm>
          <a:prstGeom prst="rect">
            <a:avLst/>
          </a:prstGeom>
          <a:noFill/>
          <a:ln w="9525">
            <a:noFill/>
            <a:miter lim="800000"/>
            <a:headEnd/>
            <a:tailEnd/>
          </a:ln>
        </p:spPr>
      </p:pic>
      <p:pic>
        <p:nvPicPr>
          <p:cNvPr id="10" name="Рисунок 9" descr="C:\Users\Ирина\Desktop\2745907_detail.jpg"/>
          <p:cNvPicPr/>
          <p:nvPr/>
        </p:nvPicPr>
        <p:blipFill>
          <a:blip r:embed="rId6" cstate="print"/>
          <a:srcRect/>
          <a:stretch>
            <a:fillRect/>
          </a:stretch>
        </p:blipFill>
        <p:spPr bwMode="auto">
          <a:xfrm>
            <a:off x="6948264" y="2204864"/>
            <a:ext cx="1885421" cy="1597220"/>
          </a:xfrm>
          <a:prstGeom prst="rect">
            <a:avLst/>
          </a:prstGeom>
          <a:noFill/>
          <a:ln w="9525">
            <a:noFill/>
            <a:miter lim="800000"/>
            <a:headEnd/>
            <a:tailEnd/>
          </a:ln>
        </p:spPr>
      </p:pic>
      <p:pic>
        <p:nvPicPr>
          <p:cNvPr id="11" name="Рисунок 10" descr="C:\Users\Ирина\Desktop\2780787_detail.jpg"/>
          <p:cNvPicPr/>
          <p:nvPr/>
        </p:nvPicPr>
        <p:blipFill>
          <a:blip r:embed="rId7" cstate="print"/>
          <a:srcRect/>
          <a:stretch>
            <a:fillRect/>
          </a:stretch>
        </p:blipFill>
        <p:spPr bwMode="auto">
          <a:xfrm>
            <a:off x="5076057" y="2636912"/>
            <a:ext cx="1584176" cy="1654976"/>
          </a:xfrm>
          <a:prstGeom prst="rect">
            <a:avLst/>
          </a:prstGeom>
          <a:noFill/>
          <a:ln w="9525">
            <a:noFill/>
            <a:miter lim="800000"/>
            <a:headEnd/>
            <a:tailEnd/>
          </a:ln>
        </p:spPr>
      </p:pic>
      <p:pic>
        <p:nvPicPr>
          <p:cNvPr id="12" name="Рисунок 11" descr="C:\Users\Ирина\Desktop\2928394_detail.jpg"/>
          <p:cNvPicPr/>
          <p:nvPr/>
        </p:nvPicPr>
        <p:blipFill>
          <a:blip r:embed="rId8" cstate="print"/>
          <a:srcRect/>
          <a:stretch>
            <a:fillRect/>
          </a:stretch>
        </p:blipFill>
        <p:spPr bwMode="auto">
          <a:xfrm>
            <a:off x="6804248" y="4509120"/>
            <a:ext cx="1656184" cy="1584176"/>
          </a:xfrm>
          <a:prstGeom prst="rect">
            <a:avLst/>
          </a:prstGeom>
          <a:noFill/>
          <a:ln w="9525">
            <a:noFill/>
            <a:miter lim="800000"/>
            <a:headEnd/>
            <a:tailEnd/>
          </a:ln>
        </p:spPr>
      </p:pic>
      <p:pic>
        <p:nvPicPr>
          <p:cNvPr id="13" name="Рисунок 12" descr="C:\Users\Ирина\Desktop\2584492_detail.jpg"/>
          <p:cNvPicPr/>
          <p:nvPr/>
        </p:nvPicPr>
        <p:blipFill>
          <a:blip r:embed="rId9" cstate="print"/>
          <a:srcRect/>
          <a:stretch>
            <a:fillRect/>
          </a:stretch>
        </p:blipFill>
        <p:spPr bwMode="auto">
          <a:xfrm>
            <a:off x="3923928" y="4581128"/>
            <a:ext cx="1944216" cy="151216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1316673"/>
            <a:ext cx="64807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chemeClr val="bg1"/>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Rectangle 4"/>
          <p:cNvSpPr>
            <a:spLocks noChangeArrowheads="1"/>
          </p:cNvSpPr>
          <p:nvPr/>
        </p:nvSpPr>
        <p:spPr bwMode="auto">
          <a:xfrm>
            <a:off x="755576" y="1739042"/>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14" name="Прямоугольник 13"/>
          <p:cNvSpPr/>
          <p:nvPr/>
        </p:nvSpPr>
        <p:spPr>
          <a:xfrm>
            <a:off x="1763688" y="692696"/>
            <a:ext cx="6120680" cy="1200329"/>
          </a:xfrm>
          <a:prstGeom prst="rect">
            <a:avLst/>
          </a:prstGeom>
        </p:spPr>
        <p:txBody>
          <a:bodyPr wrap="square">
            <a:spAutoFit/>
          </a:bodyPr>
          <a:lstStyle/>
          <a:p>
            <a:endParaRPr lang="ru-RU" sz="2400" dirty="0" smtClean="0">
              <a:solidFill>
                <a:schemeClr val="tx2">
                  <a:lumMod val="75000"/>
                </a:schemeClr>
              </a:solidFill>
              <a:latin typeface="Times New Roman" pitchFamily="18" charset="0"/>
              <a:cs typeface="Times New Roman" pitchFamily="18" charset="0"/>
            </a:endParaRPr>
          </a:p>
          <a:p>
            <a:endParaRPr lang="ru-RU" sz="2400" dirty="0" smtClean="0">
              <a:solidFill>
                <a:schemeClr val="tx2">
                  <a:lumMod val="75000"/>
                </a:schemeClr>
              </a:solidFill>
              <a:latin typeface="Times New Roman" pitchFamily="18" charset="0"/>
              <a:cs typeface="Times New Roman" pitchFamily="18" charset="0"/>
            </a:endParaRPr>
          </a:p>
          <a:p>
            <a:endParaRPr lang="ru-RU" sz="2400" dirty="0">
              <a:solidFill>
                <a:schemeClr val="tx2">
                  <a:lumMod val="75000"/>
                </a:schemeClr>
              </a:solidFill>
              <a:latin typeface="Times New Roman" pitchFamily="18" charset="0"/>
              <a:cs typeface="Times New Roman" pitchFamily="18" charset="0"/>
            </a:endParaRPr>
          </a:p>
        </p:txBody>
      </p:sp>
      <p:sp>
        <p:nvSpPr>
          <p:cNvPr id="1027" name="Rectangle 3"/>
          <p:cNvSpPr>
            <a:spLocks noChangeArrowheads="1"/>
          </p:cNvSpPr>
          <p:nvPr/>
        </p:nvSpPr>
        <p:spPr bwMode="auto">
          <a:xfrm>
            <a:off x="467544" y="750742"/>
            <a:ext cx="777686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Применение задач, моделирующих проблемы возникающие в практической деятельности.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0"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Студент профессионального колледжа 16-летний Иван решил устроиться на работу ночным сторожем. Но работодатель отказался принять Ивана на эту должность и предложил вакансию курьера, за которую предполагалась меньшая оплата. Друзья посоветовали Ивану упросить работодателя принять его на должность ночного сторожа, сославшись на тяжёлые материальные обстоятельства. Как следует поступить Ивану? Поясните своё мнение.</a:t>
            </a:r>
            <a:endParaRPr kumimoji="0" lang="ru-RU" sz="2400" b="0" i="1"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1316673"/>
            <a:ext cx="64807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chemeClr val="bg1"/>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Rectangle 4"/>
          <p:cNvSpPr>
            <a:spLocks noChangeArrowheads="1"/>
          </p:cNvSpPr>
          <p:nvPr/>
        </p:nvSpPr>
        <p:spPr bwMode="auto">
          <a:xfrm>
            <a:off x="755576" y="1739042"/>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14" name="Прямоугольник 13"/>
          <p:cNvSpPr/>
          <p:nvPr/>
        </p:nvSpPr>
        <p:spPr>
          <a:xfrm>
            <a:off x="1763688" y="692696"/>
            <a:ext cx="6120680" cy="1200329"/>
          </a:xfrm>
          <a:prstGeom prst="rect">
            <a:avLst/>
          </a:prstGeom>
        </p:spPr>
        <p:txBody>
          <a:bodyPr wrap="square">
            <a:spAutoFit/>
          </a:bodyPr>
          <a:lstStyle/>
          <a:p>
            <a:endParaRPr lang="ru-RU" sz="2400" dirty="0" smtClean="0">
              <a:solidFill>
                <a:schemeClr val="tx2">
                  <a:lumMod val="75000"/>
                </a:schemeClr>
              </a:solidFill>
              <a:latin typeface="Times New Roman" pitchFamily="18" charset="0"/>
              <a:cs typeface="Times New Roman" pitchFamily="18" charset="0"/>
            </a:endParaRPr>
          </a:p>
          <a:p>
            <a:endParaRPr lang="ru-RU" sz="2400" dirty="0" smtClean="0">
              <a:solidFill>
                <a:schemeClr val="tx2">
                  <a:lumMod val="75000"/>
                </a:schemeClr>
              </a:solidFill>
              <a:latin typeface="Times New Roman" pitchFamily="18" charset="0"/>
              <a:cs typeface="Times New Roman" pitchFamily="18" charset="0"/>
            </a:endParaRPr>
          </a:p>
          <a:p>
            <a:endParaRPr lang="ru-RU" sz="2400" dirty="0">
              <a:solidFill>
                <a:schemeClr val="tx2">
                  <a:lumMod val="75000"/>
                </a:schemeClr>
              </a:solidFill>
              <a:latin typeface="Times New Roman" pitchFamily="18" charset="0"/>
              <a:cs typeface="Times New Roman" pitchFamily="18" charset="0"/>
            </a:endParaRPr>
          </a:p>
        </p:txBody>
      </p:sp>
      <p:sp>
        <p:nvSpPr>
          <p:cNvPr id="1027" name="Rectangle 3"/>
          <p:cNvSpPr>
            <a:spLocks noChangeArrowheads="1"/>
          </p:cNvSpPr>
          <p:nvPr/>
        </p:nvSpPr>
        <p:spPr bwMode="auto">
          <a:xfrm>
            <a:off x="467544" y="2412734"/>
            <a:ext cx="777686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400" b="0" i="1"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p:txBody>
      </p:sp>
      <p:sp>
        <p:nvSpPr>
          <p:cNvPr id="20481" name="Rectangle 1"/>
          <p:cNvSpPr>
            <a:spLocks noChangeArrowheads="1"/>
          </p:cNvSpPr>
          <p:nvPr/>
        </p:nvSpPr>
        <p:spPr bwMode="auto">
          <a:xfrm>
            <a:off x="971600" y="398035"/>
            <a:ext cx="7200800"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Частично-поисковая деятельность, связанная с различными формами смыслового чтения текстов: </a:t>
            </a:r>
            <a:r>
              <a:rPr kumimoji="0" lang="ru-RU" sz="2400" b="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чтение с маркировкой, ответы на вопросы к тексту, перевод текстовой или табличной информации в графические схемы, составление плана и аннотации, написание рефератов и составление докладов по одному и нескольким источникам.</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ru-RU" sz="2400" i="1" dirty="0" smtClean="0">
                <a:solidFill>
                  <a:schemeClr val="tx2">
                    <a:lumMod val="75000"/>
                  </a:schemeClr>
                </a:solidFill>
                <a:latin typeface="Times New Roman" pitchFamily="18" charset="0"/>
                <a:ea typeface="Calibri" pitchFamily="34" charset="0"/>
                <a:cs typeface="Times New Roman" pitchFamily="18" charset="0"/>
              </a:rPr>
              <a:t>Задание. </a:t>
            </a:r>
            <a:r>
              <a:rPr lang="ru-RU" sz="2400" i="1" dirty="0" smtClean="0">
                <a:solidFill>
                  <a:schemeClr val="tx2">
                    <a:lumMod val="75000"/>
                  </a:schemeClr>
                </a:solidFill>
                <a:latin typeface="Times New Roman" pitchFamily="18" charset="0"/>
                <a:cs typeface="Times New Roman" pitchFamily="18" charset="0"/>
              </a:rPr>
              <a:t>Используя текст параграфа и Интернет, составьте в электронном виде (или в тетради) схему управления Российским государством в первой</a:t>
            </a:r>
          </a:p>
          <a:p>
            <a:pPr marL="457200" marR="0" lvl="0" indent="-457200" algn="l" defTabSz="914400" rtl="0" eaLnBrk="1" fontAlgn="base" latinLnBrk="0" hangingPunct="1">
              <a:lnSpc>
                <a:spcPct val="100000"/>
              </a:lnSpc>
              <a:spcBef>
                <a:spcPct val="0"/>
              </a:spcBef>
              <a:spcAft>
                <a:spcPct val="0"/>
              </a:spcAft>
              <a:buClrTx/>
              <a:buSzTx/>
              <a:tabLst/>
            </a:pPr>
            <a:r>
              <a:rPr lang="ru-RU" sz="2400" i="1" dirty="0" smtClean="0">
                <a:solidFill>
                  <a:schemeClr val="tx2">
                    <a:lumMod val="75000"/>
                  </a:schemeClr>
                </a:solidFill>
                <a:latin typeface="Times New Roman" pitchFamily="18" charset="0"/>
                <a:cs typeface="Times New Roman" pitchFamily="18" charset="0"/>
              </a:rPr>
              <a:t>трети </a:t>
            </a:r>
            <a:r>
              <a:rPr lang="en-US" sz="2400" i="1" dirty="0" smtClean="0">
                <a:solidFill>
                  <a:schemeClr val="tx2">
                    <a:lumMod val="75000"/>
                  </a:schemeClr>
                </a:solidFill>
                <a:latin typeface="Times New Roman" pitchFamily="18" charset="0"/>
                <a:cs typeface="Times New Roman" pitchFamily="18" charset="0"/>
              </a:rPr>
              <a:t>XVI </a:t>
            </a:r>
            <a:r>
              <a:rPr lang="ru-RU" sz="2400" i="1" dirty="0" smtClean="0">
                <a:solidFill>
                  <a:schemeClr val="tx2">
                    <a:lumMod val="75000"/>
                  </a:schemeClr>
                </a:solidFill>
                <a:latin typeface="Times New Roman" pitchFamily="18" charset="0"/>
                <a:cs typeface="Times New Roman" pitchFamily="18" charset="0"/>
              </a:rPr>
              <a:t>века.</a:t>
            </a:r>
          </a:p>
          <a:p>
            <a:pPr marL="457200" marR="0" lvl="0" indent="-457200" algn="l" defTabSz="914400" rtl="0" eaLnBrk="1" fontAlgn="base" latinLnBrk="0" hangingPunct="1">
              <a:lnSpc>
                <a:spcPct val="100000"/>
              </a:lnSpc>
              <a:spcBef>
                <a:spcPct val="0"/>
              </a:spcBef>
              <a:spcAft>
                <a:spcPct val="0"/>
              </a:spcAft>
              <a:buClrTx/>
              <a:buSzTx/>
              <a:tabLst/>
            </a:pPr>
            <a:r>
              <a:rPr lang="ru-RU" sz="2000" i="1" dirty="0" err="1" smtClean="0">
                <a:solidFill>
                  <a:schemeClr val="tx2">
                    <a:lumMod val="75000"/>
                  </a:schemeClr>
                </a:solidFill>
                <a:latin typeface="Times New Roman" pitchFamily="18" charset="0"/>
                <a:cs typeface="Times New Roman" pitchFamily="18" charset="0"/>
              </a:rPr>
              <a:t>Арсеньтьев</a:t>
            </a:r>
            <a:r>
              <a:rPr lang="ru-RU" sz="2000" i="1" dirty="0" smtClean="0">
                <a:solidFill>
                  <a:schemeClr val="tx2">
                    <a:lumMod val="75000"/>
                  </a:schemeClr>
                </a:solidFill>
                <a:latin typeface="Times New Roman" pitchFamily="18" charset="0"/>
                <a:cs typeface="Times New Roman" pitchFamily="18" charset="0"/>
              </a:rPr>
              <a:t> Н.М.История России.7 класс.Ч.1.</a:t>
            </a:r>
          </a:p>
          <a:p>
            <a:pPr marL="457200" marR="0" lvl="0" indent="-457200" algn="l" defTabSz="914400" rtl="0" eaLnBrk="1" fontAlgn="base" latinLnBrk="0" hangingPunct="1">
              <a:lnSpc>
                <a:spcPct val="100000"/>
              </a:lnSpc>
              <a:spcBef>
                <a:spcPct val="0"/>
              </a:spcBef>
              <a:spcAft>
                <a:spcPct val="0"/>
              </a:spcAft>
              <a:buClrTx/>
              <a:buSzTx/>
              <a:tabLst/>
            </a:pPr>
            <a:endParaRPr kumimoji="0" lang="ru-RU" sz="2400" b="0" i="1" u="none" strike="noStrike" cap="none" normalizeH="0" baseline="0" dirty="0" smtClean="0">
              <a:ln>
                <a:noFill/>
              </a:ln>
              <a:solidFill>
                <a:schemeClr val="tx2">
                  <a:lumMod val="75000"/>
                </a:schemeClr>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55576" y="1316673"/>
            <a:ext cx="648072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ru-RU" sz="2000" dirty="0" smtClean="0">
              <a:solidFill>
                <a:schemeClr val="bg1"/>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bg1"/>
              </a:solidFill>
              <a:effectLst/>
              <a:latin typeface="Arial" pitchFamily="34" charset="0"/>
              <a:cs typeface="Arial" pitchFamily="34" charset="0"/>
            </a:endParaRPr>
          </a:p>
        </p:txBody>
      </p:sp>
      <p:sp>
        <p:nvSpPr>
          <p:cNvPr id="1028" name="Rectangle 4"/>
          <p:cNvSpPr>
            <a:spLocks noChangeArrowheads="1"/>
          </p:cNvSpPr>
          <p:nvPr/>
        </p:nvSpPr>
        <p:spPr bwMode="auto">
          <a:xfrm>
            <a:off x="755576" y="1739042"/>
            <a:ext cx="69847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
        <p:nvSpPr>
          <p:cNvPr id="5" name="Прямоугольник 4"/>
          <p:cNvSpPr/>
          <p:nvPr/>
        </p:nvSpPr>
        <p:spPr>
          <a:xfrm>
            <a:off x="1619672" y="1052736"/>
            <a:ext cx="6048672" cy="830997"/>
          </a:xfrm>
          <a:prstGeom prst="rect">
            <a:avLst/>
          </a:prstGeom>
        </p:spPr>
        <p:txBody>
          <a:bodyPr wrap="square">
            <a:spAutoFit/>
          </a:bodyPr>
          <a:lstStyle/>
          <a:p>
            <a:pPr algn="ctr"/>
            <a:r>
              <a:rPr lang="ru-RU" sz="2400" b="1" dirty="0" smtClean="0">
                <a:solidFill>
                  <a:schemeClr val="tx2">
                    <a:lumMod val="75000"/>
                  </a:schemeClr>
                </a:solidFill>
                <a:latin typeface="Times New Roman" pitchFamily="18" charset="0"/>
                <a:cs typeface="Times New Roman" pitchFamily="18" charset="0"/>
              </a:rPr>
              <a:t>Поисковая, исследовательская </a:t>
            </a:r>
            <a:r>
              <a:rPr lang="ru-RU" sz="2400" b="1" dirty="0" smtClean="0">
                <a:solidFill>
                  <a:schemeClr val="tx2">
                    <a:lumMod val="75000"/>
                  </a:schemeClr>
                </a:solidFill>
                <a:latin typeface="Times New Roman" pitchFamily="18" charset="0"/>
                <a:cs typeface="Times New Roman" pitchFamily="18" charset="0"/>
              </a:rPr>
              <a:t>деятельность</a:t>
            </a:r>
            <a:r>
              <a:rPr lang="ru-RU" sz="2400" b="1" dirty="0" smtClean="0">
                <a:solidFill>
                  <a:schemeClr val="tx2">
                    <a:lumMod val="75000"/>
                  </a:schemeClr>
                </a:solidFill>
                <a:latin typeface="Times New Roman" pitchFamily="18" charset="0"/>
                <a:cs typeface="Times New Roman" pitchFamily="18" charset="0"/>
              </a:rPr>
              <a:t>.</a:t>
            </a:r>
            <a:endParaRPr lang="ru-RU" sz="2400" b="1" dirty="0">
              <a:solidFill>
                <a:schemeClr val="tx2">
                  <a:lumMod val="75000"/>
                </a:schemeClr>
              </a:solidFill>
              <a:latin typeface="Times New Roman" pitchFamily="18" charset="0"/>
              <a:cs typeface="Times New Roman" pitchFamily="18" charset="0"/>
            </a:endParaRPr>
          </a:p>
        </p:txBody>
      </p:sp>
      <p:pic>
        <p:nvPicPr>
          <p:cNvPr id="6" name="Рисунок 5" descr="C:\Users\Ирина\Desktop\43268.001.png"/>
          <p:cNvPicPr/>
          <p:nvPr/>
        </p:nvPicPr>
        <p:blipFill>
          <a:blip r:embed="rId2" cstate="print"/>
          <a:srcRect/>
          <a:stretch>
            <a:fillRect/>
          </a:stretch>
        </p:blipFill>
        <p:spPr bwMode="auto">
          <a:xfrm>
            <a:off x="1979712" y="2348880"/>
            <a:ext cx="5112568" cy="3208561"/>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Другая 6">
      <a:dk1>
        <a:sysClr val="windowText" lastClr="000000"/>
      </a:dk1>
      <a:lt1>
        <a:srgbClr val="FBD5B5"/>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TotalTime>
  <Words>525</Words>
  <Application>Microsoft Office PowerPoint</Application>
  <PresentationFormat>Экран (4:3)</PresentationFormat>
  <Paragraphs>54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Обычная</vt:lpstr>
      <vt:lpstr>компетенций на уроках Методические особенности формирования глобальных компетенций на уроках истории и обществознания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Ирина Воронина</dc:creator>
  <cp:lastModifiedBy>Ирина</cp:lastModifiedBy>
  <cp:revision>41</cp:revision>
  <dcterms:created xsi:type="dcterms:W3CDTF">2023-01-17T11:16:31Z</dcterms:created>
  <dcterms:modified xsi:type="dcterms:W3CDTF">2023-01-18T16:40:19Z</dcterms:modified>
</cp:coreProperties>
</file>