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364" r:id="rId2"/>
    <p:sldId id="366" r:id="rId3"/>
    <p:sldId id="369" r:id="rId4"/>
  </p:sldIdLst>
  <p:sldSz cx="12192000" cy="6858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15B9E5"/>
    <a:srgbClr val="66CCFF"/>
    <a:srgbClr val="FF0066"/>
    <a:srgbClr val="3399FF"/>
    <a:srgbClr val="FF3399"/>
    <a:srgbClr val="CCFFFF"/>
    <a:srgbClr val="CCCCFF"/>
    <a:srgbClr val="CCEC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24" autoAdjust="0"/>
    <p:restoredTop sz="95210" autoAdjust="0"/>
  </p:normalViewPr>
  <p:slideViewPr>
    <p:cSldViewPr snapToGrid="0" snapToObjects="1">
      <p:cViewPr>
        <p:scale>
          <a:sx n="96" d="100"/>
          <a:sy n="96" d="100"/>
        </p:scale>
        <p:origin x="108" y="-1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1543" cy="339559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97" y="2"/>
            <a:ext cx="4301543" cy="339559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>
              <a:defRPr sz="1200"/>
            </a:lvl1pPr>
          </a:lstStyle>
          <a:p>
            <a:fld id="{79E75B3E-F336-4BB2-875B-A99FBE247146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7034"/>
            <a:ext cx="4301543" cy="339559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97" y="6457034"/>
            <a:ext cx="4301543" cy="339559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>
              <a:defRPr sz="1200"/>
            </a:lvl1pPr>
          </a:lstStyle>
          <a:p>
            <a:fld id="{F17FB1B1-6BD8-41BE-A4D5-1064D1F9E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047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7" y="0"/>
            <a:ext cx="4301543" cy="339884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>
              <a:defRPr sz="1200"/>
            </a:lvl1pPr>
          </a:lstStyle>
          <a:p>
            <a:fld id="{0DB6987C-180A-4E1E-A402-A61330604B56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08" tIns="45354" rIns="90708" bIns="4535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0708" tIns="45354" rIns="90708" bIns="4535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7" y="6456612"/>
            <a:ext cx="4301543" cy="339884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>
              <a:defRPr sz="1200"/>
            </a:lvl1pPr>
          </a:lstStyle>
          <a:p>
            <a:fld id="{0EE0B7AC-83D3-496C-B2C6-A2F5533A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703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718C-7694-4DEA-BFC6-9008519922B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85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718C-7694-4DEA-BFC6-9008519922B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85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718C-7694-4DEA-BFC6-9008519922B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85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E0A38C-D82C-3643-AE1D-5708769B1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0C9EA5E-CAB8-5E4E-94F6-DB476A1EC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CB6FC98-ED6B-6A41-8629-0CB1D7BDD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7B226DD-5D97-794E-8E4B-4DB5BC33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E541231-20C1-6C4D-BFE9-FFC3D735C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91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112175F-731D-354E-8AE0-FBB52116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C2AC4FE-C683-BD4E-9A5D-2E9F494BF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758FE50-5A40-634B-9334-D5B92869E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EDD0539-736E-0643-9FB4-9E641DEF1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FF6E402-375B-1447-8342-3E0FA377F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83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B22AFE0-EB3C-6246-8FF6-33988B19E7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17BFB4D-71A7-3D45-B9AC-3118DF5AF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52DE0C9-D22C-AE45-95A3-E3A66089F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19C5573-82C4-1E43-BAD5-19C39914B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E3C4444-37AB-7B42-83EB-A8055391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67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19CDBCC-0DA3-C44D-9508-F616E8947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CF068F3-AF5A-134D-B058-40378CDF3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5933EC0-23C7-EF4F-944F-AC032DA4E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FCE6801-B442-534E-BBAD-D2CBCAB3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63E4B9F-B94A-6248-8B68-C5F2D37D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31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EB9264-532A-AD40-B97E-14008268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2403E91-000C-D94A-9B93-0A2DB624F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CCD51D9-F17A-8C4A-8630-0C22DA4AE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E0F3EE6-B777-1745-A8B6-17F42919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03825C8-FC9A-0B4B-84AD-138E0D8D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8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DD59E1-7670-8542-8CFE-46842BF55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9A5DB63-04AA-3D47-8216-FB1BEE2B9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0AFDD5C-76B0-964F-AB5E-9DFC15A15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B86AA90-AA98-CB48-B2AE-6E7070E5B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51AF312-494C-1C4C-9090-DB6E16CF0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2C98F69-2205-0949-86F7-397B50A6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50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E8289C-D1A5-0143-8586-B165BD3E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81C3612-6539-8344-9941-49ED82E72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9F2FF5B-8854-7F48-8671-0D744EB2B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1A552DC-2A3C-7D42-825D-3064509B2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F9F09A6-93A2-4E46-AD73-11FA991EF6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F1D2A53A-2B5F-424A-B07E-ADE5CB367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0834DB9-EC37-884E-B3B1-3142D133D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EAD7436-358C-C645-BFB1-70475A9EF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55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1E2BE0-89C8-164B-A30D-E75C9F7E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0E6E7E5-4CEE-B84E-9516-D36EEDE12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6EAFA2D-E476-9244-AFBF-5F97B34F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018FE48-F727-7745-B7CF-08B3F9F70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15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FCB4E26-8768-0340-B456-11D7D8539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7BDC5B98-E694-E44C-A579-6149E163A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D860643-982F-6442-996A-B9089E3BC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40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BEDCCEC-14B4-6F47-A7A5-CB0047C7E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0FAFAE1-B1E8-4E49-811A-DE26E21A9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0DD5F40-9291-7646-B6AC-475133637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531F5E8-7700-994A-B4F7-7EDE729D4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58D354C-A924-BF43-AD1B-3B768F8D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5D836FA-BC64-1342-BA42-A6E579A10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281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EFA7B7-4D79-0642-8A33-45BCA1F2D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DEF2026C-0572-854F-8169-4B3CA7C6F6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F580F4D-D091-034B-8338-E4AE0149A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439D5E3-E6F4-F541-9D74-15EBB6F67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E6891F5-A11C-234E-85F7-D52B3C2A6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4A3BC86-585E-8E45-B03C-E187155D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43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094F21-32B5-4247-883F-C8D66E7D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9845E64-CA5A-F145-90B1-9D539D041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38D9B7F-1B34-5E41-9AC7-5B8DA2792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F49C6-7B89-234F-8A53-0F8925D6B1DD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75E17BB-70DD-1B4E-B2B2-D7861223E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73B616E-181F-4B41-A5A6-A866A9493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16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6782" y="2485"/>
            <a:ext cx="101194" cy="1261579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2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8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612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765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12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AutoShape 14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AutoShape 16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AutoShape 18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AutoShape 20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AutoShape 22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utoShape 24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AutoShape 26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917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AutoShape 28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069975" y="998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AutoShape 3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222375" y="115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403902" y="84138"/>
            <a:ext cx="10095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Подача заявления о приеме на обучение и документов для приема на обучение(п.23 Порядка)</a:t>
            </a:r>
            <a:endParaRPr lang="ru-RU" sz="2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5575" y="1967948"/>
            <a:ext cx="11233157" cy="4763926"/>
          </a:xfrm>
          <a:prstGeom prst="rect">
            <a:avLst/>
          </a:prstGeom>
          <a:ln>
            <a:solidFill>
              <a:srgbClr val="66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Заявление о приеме на обучение и документы для приема на обучение, указанные в пункте 26 Порядка, подаются одним из следующих способов</a:t>
            </a:r>
            <a:r>
              <a:rPr 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algn="just"/>
            <a:endParaRPr lang="ru-RU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</a:t>
            </a:r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электронной форме посредством </a:t>
            </a:r>
            <a:r>
              <a:rPr 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ЕПГУ</a:t>
            </a:r>
            <a:r>
              <a:rPr 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</a:p>
          <a:p>
            <a:pPr marL="342900" indent="-342900" algn="just">
              <a:buFontTx/>
              <a:buChar char="-"/>
            </a:pPr>
            <a:endParaRPr lang="ru-RU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 </a:t>
            </a:r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использованием функционала (сервисов) </a:t>
            </a:r>
            <a:r>
              <a:rPr 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региональных государственных информационных систем</a:t>
            </a:r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субъектов Российской Федерации, созданных органами государственной власти субъектов Российской Федерации (при наличии), интегрированных с ЕПГУ</a:t>
            </a:r>
            <a:r>
              <a:rPr 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</a:p>
          <a:p>
            <a:pPr marL="342900" indent="-342900" algn="just">
              <a:buFontTx/>
              <a:buChar char="-"/>
            </a:pPr>
            <a:endParaRPr lang="ru-RU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через </a:t>
            </a:r>
            <a:r>
              <a:rPr 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операторов почтовой связи </a:t>
            </a:r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общего пользования заказным письмом с уведомлением о вручении</a:t>
            </a:r>
            <a:r>
              <a:rPr 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</a:p>
          <a:p>
            <a:pPr marL="342900" indent="-342900" algn="just">
              <a:buFontTx/>
              <a:buChar char="-"/>
            </a:pPr>
            <a:endParaRPr lang="ru-RU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ru-RU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лично</a:t>
            </a:r>
            <a:r>
              <a:rPr 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общеобразовательную организацию.</a:t>
            </a:r>
          </a:p>
        </p:txBody>
      </p:sp>
      <p:pic>
        <p:nvPicPr>
          <p:cNvPr id="23" name="Picture 2" descr="G:\УПРАВЛЕНИЕ общего образования\Киселева\Лого МОК куZбасс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296" y="236538"/>
            <a:ext cx="1353197" cy="96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68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6782" y="2485"/>
            <a:ext cx="101194" cy="1498126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2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8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612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765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12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AutoShape 14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AutoShape 16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AutoShape 18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AutoShape 20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AutoShape 22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utoShape 24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AutoShape 26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917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AutoShape 28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069975" y="998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AutoShape 3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222375" y="115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60375" y="84138"/>
            <a:ext cx="10473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</a:t>
            </a:r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аличие </a:t>
            </a:r>
            <a:r>
              <a:rPr lang="ru-RU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права внеочередного, </a:t>
            </a:r>
            <a:endParaRPr lang="ru-RU" sz="24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первоочередного </a:t>
            </a:r>
            <a:r>
              <a:rPr lang="ru-RU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или преимущественного </a:t>
            </a:r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приема</a:t>
            </a:r>
            <a:endParaRPr lang="ru-RU" sz="2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6782" y="1319385"/>
            <a:ext cx="3649599" cy="491319"/>
          </a:xfrm>
          <a:prstGeom prst="rect">
            <a:avLst/>
          </a:prstGeom>
          <a:solidFill>
            <a:srgbClr val="15B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Внеочередное</a:t>
            </a:r>
            <a:endParaRPr lang="ru-RU" sz="2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114799" y="1319384"/>
            <a:ext cx="3847024" cy="491319"/>
          </a:xfrm>
          <a:prstGeom prst="rect">
            <a:avLst/>
          </a:prstGeom>
          <a:solidFill>
            <a:srgbClr val="15B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Первоочередное</a:t>
            </a:r>
            <a:endParaRPr lang="ru-RU" sz="2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191621" y="1319386"/>
            <a:ext cx="3731657" cy="491319"/>
          </a:xfrm>
          <a:prstGeom prst="rect">
            <a:avLst/>
          </a:prstGeom>
          <a:solidFill>
            <a:srgbClr val="15B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Преимущественное</a:t>
            </a:r>
            <a:endParaRPr lang="ru-RU" sz="2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6780" y="1928190"/>
            <a:ext cx="3649601" cy="4770783"/>
          </a:xfrm>
          <a:prstGeom prst="rect">
            <a:avLst/>
          </a:prstGeom>
          <a:ln>
            <a:solidFill>
              <a:srgbClr val="15B9E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ru-RU" sz="1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 дети военнослужащих и граждан, указанных </a:t>
            </a:r>
            <a:r>
              <a:rPr lang="ru-RU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</a:t>
            </a:r>
            <a:r>
              <a:rPr lang="ru-RU" sz="1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пункте 8 статьи 24 Федерального закона от 27 мая 1998 г. N 76-ФЗ</a:t>
            </a:r>
            <a:r>
              <a:rPr lang="ru-RU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"О статусе военнослужащих</a:t>
            </a:r>
            <a:r>
              <a:rPr lang="ru-RU" sz="1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"</a:t>
            </a:r>
          </a:p>
          <a:p>
            <a:r>
              <a:rPr lang="ru-RU" sz="1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дети сотрудников, указанных </a:t>
            </a:r>
            <a:r>
              <a:rPr lang="ru-RU" sz="1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статье </a:t>
            </a:r>
            <a:r>
              <a:rPr lang="ru-RU" sz="1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28.1 Федерального закона от 3 июля 2016 г. N 226-ФЗ </a:t>
            </a:r>
            <a:r>
              <a:rPr lang="ru-RU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"О войсках национальной гвардии Российской </a:t>
            </a:r>
            <a:r>
              <a:rPr lang="ru-RU" sz="1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Федерации"  </a:t>
            </a:r>
          </a:p>
          <a:p>
            <a:endParaRPr lang="ru-RU" sz="1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Предоставляются </a:t>
            </a:r>
            <a:r>
              <a:rPr lang="ru-RU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места в </a:t>
            </a:r>
            <a:r>
              <a:rPr lang="ru-RU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общеобразовательных </a:t>
            </a:r>
            <a:r>
              <a:rPr lang="ru-RU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организациях, </a:t>
            </a:r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имеющих </a:t>
            </a:r>
            <a:r>
              <a:rPr lang="ru-RU" sz="1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интернат:</a:t>
            </a:r>
            <a:endParaRPr lang="ru-RU" sz="14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детям </a:t>
            </a:r>
            <a:r>
              <a:rPr lang="ru-RU" sz="1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прокуроров, 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</a:t>
            </a:r>
            <a:r>
              <a:rPr lang="ru-RU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етям</a:t>
            </a:r>
            <a:r>
              <a:rPr lang="ru-RU" sz="1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судей, 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детям сотрудников </a:t>
            </a:r>
            <a:r>
              <a:rPr lang="ru-RU" sz="1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Следственного </a:t>
            </a:r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комитета </a:t>
            </a:r>
            <a:r>
              <a:rPr lang="ru-RU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Российской </a:t>
            </a:r>
            <a:r>
              <a:rPr lang="ru-RU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Федерации</a:t>
            </a:r>
          </a:p>
          <a:p>
            <a:endParaRPr lang="ru-RU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114799" y="1928190"/>
            <a:ext cx="3847021" cy="4770784"/>
          </a:xfrm>
          <a:prstGeom prst="rect">
            <a:avLst/>
          </a:prstGeom>
          <a:ln>
            <a:solidFill>
              <a:srgbClr val="15B9E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ru-RU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дети</a:t>
            </a:r>
            <a:r>
              <a:rPr lang="ru-RU" sz="1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военнослужащих </a:t>
            </a:r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 месту жительства их семей (проходят военную </a:t>
            </a:r>
            <a:r>
              <a:rPr lang="ru-RU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службу по </a:t>
            </a:r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контракту или военную службу по призыву Федеральный закон от 27.05.1998 N 76-ФЗ </a:t>
            </a:r>
            <a:r>
              <a:rPr lang="ru-RU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ред. от 29.12.2022) "О статусе военнослужащих"</a:t>
            </a:r>
            <a:r>
              <a:rPr lang="ru-RU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r>
              <a:rPr lang="ru-RU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 месту жительства независимо от формы </a:t>
            </a:r>
            <a:r>
              <a:rPr lang="ru-RU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собственности:</a:t>
            </a: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endParaRPr lang="ru-RU" sz="12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дети 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сотрудников </a:t>
            </a:r>
            <a:r>
              <a:rPr lang="ru-RU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полиции</a:t>
            </a:r>
          </a:p>
          <a:p>
            <a:r>
              <a:rPr lang="ru-RU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дети 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сотрудников </a:t>
            </a: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органов внутренних </a:t>
            </a:r>
            <a:r>
              <a:rPr lang="ru-RU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дел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ru-RU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не 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являющихся сотрудниками </a:t>
            </a:r>
            <a:r>
              <a:rPr lang="ru-RU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полиции</a:t>
            </a:r>
          </a:p>
          <a:p>
            <a:pPr indent="-285750">
              <a:buFontTx/>
              <a:buChar char="-"/>
            </a:pPr>
            <a:r>
              <a:rPr lang="ru-RU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дети 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сотрудников, имеющих </a:t>
            </a: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специальные звания 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проходящих службу в учреждениях и органах </a:t>
            </a: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уголовно-исполнительной системы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органах </a:t>
            </a: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принудительного исполнения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Российской Федерации, федеральной </a:t>
            </a: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противопожарной 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службе Государственной противопожарной службы и </a:t>
            </a: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таможенных органах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Российской </a:t>
            </a:r>
            <a:r>
              <a:rPr lang="ru-RU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Федерации</a:t>
            </a:r>
          </a:p>
          <a:p>
            <a:pPr indent="-285750">
              <a:buFontTx/>
              <a:buChar char="-"/>
            </a:pP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</a:t>
            </a:r>
            <a:r>
              <a:rPr lang="ru-RU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ети медицинских работников государственной системы здравоохранения (Закон Кемеровской </a:t>
            </a: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области - Кузбасса </a:t>
            </a:r>
            <a:r>
              <a:rPr lang="ru-RU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 </a:t>
            </a: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25.05.2021 </a:t>
            </a:r>
            <a:r>
              <a:rPr lang="ru-RU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 41-ОЗ)</a:t>
            </a:r>
            <a:endParaRPr lang="ru-RU" sz="13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191621" y="1928191"/>
            <a:ext cx="3731657" cy="4770783"/>
          </a:xfrm>
          <a:prstGeom prst="rect">
            <a:avLst/>
          </a:prstGeom>
          <a:ln>
            <a:solidFill>
              <a:srgbClr val="15B9E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ru-RU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ребенок</a:t>
            </a: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в том числе усыновленный (удочеренный) или находящийся под опекой или попечительством в семье, включая приемную семью, патронатную семью, имеет право преимущественного приема </a:t>
            </a:r>
            <a:r>
              <a:rPr lang="ru-RU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ОО</a:t>
            </a: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в которой обучаются его брат и (или) сестра (полнородные и </a:t>
            </a:r>
            <a:r>
              <a:rPr lang="ru-RU" sz="12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неполнородные</a:t>
            </a: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усыновленные (удочеренные), дети, опекунами (попечителями) которых являются родители (законные представители) этого ребенка, или дети, родителями (законными представителями) которых являются опекуны (попечители) этого </a:t>
            </a:r>
            <a:r>
              <a:rPr lang="ru-RU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ребенка</a:t>
            </a:r>
          </a:p>
          <a:p>
            <a:endParaRPr lang="ru-RU" sz="12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2" name="Picture 2" descr="G:\УПРАВЛЕНИЕ общего образования\Киселева\Лого МОК куZбасс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183" y="263785"/>
            <a:ext cx="1353197" cy="96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76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6782" y="2485"/>
            <a:ext cx="101194" cy="1261579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2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8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612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765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12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AutoShape 14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AutoShape 16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AutoShape 18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AutoShape 20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AutoShape 22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utoShape 24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AutoShape 26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917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AutoShape 28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069975" y="998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AutoShape 3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222375" y="115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7144" y="1429046"/>
            <a:ext cx="11597711" cy="5314309"/>
          </a:xfrm>
          <a:prstGeom prst="rect">
            <a:avLst/>
          </a:prstGeom>
          <a:ln>
            <a:solidFill>
              <a:srgbClr val="66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18.03.2024 </a:t>
            </a:r>
            <a:r>
              <a:rPr lang="ru-RU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ru-RU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открытие</a:t>
            </a:r>
            <a:r>
              <a:rPr lang="ru-RU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функционала формирования гражданами черновиков заявлений на портале </a:t>
            </a:r>
            <a:r>
              <a:rPr lang="ru-RU" sz="3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госуслуг</a:t>
            </a:r>
            <a:r>
              <a:rPr lang="ru-RU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 в Электронной школе 2.0 </a:t>
            </a:r>
          </a:p>
          <a:p>
            <a:pPr algn="ctr"/>
            <a:endParaRPr lang="en-US" sz="32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29 </a:t>
            </a:r>
            <a:r>
              <a:rPr lang="ru-RU" sz="3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марта  в 8.00</a:t>
            </a:r>
            <a:r>
              <a:rPr lang="ru-RU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ru-RU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старт </a:t>
            </a:r>
            <a:r>
              <a:rPr lang="ru-RU" sz="3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приема заявлений на портале </a:t>
            </a:r>
            <a:r>
              <a:rPr lang="ru-RU" sz="3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госуслуг</a:t>
            </a:r>
            <a:r>
              <a:rPr lang="ru-RU" sz="3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 в Электронной школе 2.0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ru-RU" sz="28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ru-RU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3" name="Picture 2" descr="G:\УПРАВЛЕНИЕ общего образования\Киселева\Лого МОК куZбасс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296" y="236538"/>
            <a:ext cx="1353197" cy="96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74775" y="241220"/>
            <a:ext cx="867775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Прием заявлений о приеме на обучение в первый класс </a:t>
            </a:r>
            <a:endParaRPr lang="ru-RU" sz="28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just"/>
            <a:r>
              <a:rPr lang="ru-RU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 </a:t>
            </a:r>
            <a:r>
              <a:rPr lang="ru-RU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позднее 1 апреля текущего </a:t>
            </a:r>
            <a:r>
              <a:rPr lang="ru-RU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года (п. 17 Порядка)</a:t>
            </a:r>
            <a:endParaRPr lang="ru-RU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2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5802</TotalTime>
  <Words>363</Words>
  <Application>Microsoft Office PowerPoint</Application>
  <PresentationFormat>Произвольный</PresentationFormat>
  <Paragraphs>41</Paragraphs>
  <Slides>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Комп-7</cp:lastModifiedBy>
  <cp:revision>561</cp:revision>
  <cp:lastPrinted>2023-02-16T04:15:34Z</cp:lastPrinted>
  <dcterms:created xsi:type="dcterms:W3CDTF">2019-04-02T07:58:05Z</dcterms:created>
  <dcterms:modified xsi:type="dcterms:W3CDTF">2024-03-06T03:09:15Z</dcterms:modified>
</cp:coreProperties>
</file>